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8" r:id="rId2"/>
    <p:sldId id="256"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717" autoAdjust="0"/>
  </p:normalViewPr>
  <p:slideViewPr>
    <p:cSldViewPr>
      <p:cViewPr varScale="1">
        <p:scale>
          <a:sx n="60" d="100"/>
          <a:sy n="60" d="100"/>
        </p:scale>
        <p:origin x="-750" y="-96"/>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1" Type="http://schemas.openxmlformats.org/officeDocument/2006/relationships/image" Target="../media/image2.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3BDE69-7660-4FA2-8B2B-834246D63262}"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9D16308B-3381-44B6-824C-9EE1D8349B8D}">
      <dgm:prSet phldrT="[Text]" custT="1"/>
      <dgm:spPr/>
      <dgm:t>
        <a:bodyPr/>
        <a:lstStyle/>
        <a:p>
          <a:r>
            <a:rPr lang="en-US" sz="1400" b="1">
              <a:latin typeface="Times New Roman" pitchFamily="18" charset="0"/>
              <a:cs typeface="Times New Roman" pitchFamily="18" charset="0"/>
            </a:rPr>
            <a:t>Ordering and Billing Tech</a:t>
          </a:r>
          <a:endParaRPr lang="en-US" sz="1400">
            <a:latin typeface="Times New Roman" pitchFamily="18" charset="0"/>
            <a:cs typeface="Times New Roman" pitchFamily="18" charset="0"/>
          </a:endParaRPr>
        </a:p>
      </dgm:t>
    </dgm:pt>
    <dgm:pt modelId="{85ADB50E-B282-4D46-8F69-EF7FFCF07607}" type="parTrans" cxnId="{459D6AD6-2989-4EDE-9B05-20BC915671BB}">
      <dgm:prSet/>
      <dgm:spPr/>
      <dgm:t>
        <a:bodyPr/>
        <a:lstStyle/>
        <a:p>
          <a:endParaRPr lang="en-US"/>
        </a:p>
      </dgm:t>
    </dgm:pt>
    <dgm:pt modelId="{A37231B6-7872-4E80-B8AA-343C52BE0B7C}" type="sibTrans" cxnId="{459D6AD6-2989-4EDE-9B05-20BC915671BB}">
      <dgm:prSet/>
      <dgm:spPr/>
      <dgm:t>
        <a:bodyPr/>
        <a:lstStyle/>
        <a:p>
          <a:endParaRPr lang="en-US"/>
        </a:p>
      </dgm:t>
    </dgm:pt>
    <dgm:pt modelId="{268C050F-06E5-41FE-AB64-E00AD4574B04}">
      <dgm:prSet custT="1"/>
      <dgm:spPr/>
      <dgm:t>
        <a:bodyPr/>
        <a:lstStyle/>
        <a:p>
          <a:r>
            <a:rPr lang="en-US" sz="1400" b="1">
              <a:latin typeface="Times New Roman" pitchFamily="18" charset="0"/>
              <a:cs typeface="Times New Roman" pitchFamily="18" charset="0"/>
            </a:rPr>
            <a:t>Quick Billing</a:t>
          </a:r>
          <a:endParaRPr lang="en-US" sz="1400">
            <a:latin typeface="Times New Roman" pitchFamily="18" charset="0"/>
            <a:cs typeface="Times New Roman" pitchFamily="18" charset="0"/>
          </a:endParaRPr>
        </a:p>
      </dgm:t>
    </dgm:pt>
    <dgm:pt modelId="{FDC10D92-C61D-4EF4-B7A1-B340E4A116C9}" type="parTrans" cxnId="{488F4057-3DB5-4EC4-A12D-9C966AAC56C2}">
      <dgm:prSet/>
      <dgm:spPr/>
      <dgm:t>
        <a:bodyPr/>
        <a:lstStyle/>
        <a:p>
          <a:endParaRPr lang="en-US"/>
        </a:p>
      </dgm:t>
    </dgm:pt>
    <dgm:pt modelId="{FA899520-E57A-4E17-9D3C-98AFD997D8D3}" type="sibTrans" cxnId="{488F4057-3DB5-4EC4-A12D-9C966AAC56C2}">
      <dgm:prSet/>
      <dgm:spPr/>
      <dgm:t>
        <a:bodyPr/>
        <a:lstStyle/>
        <a:p>
          <a:endParaRPr lang="en-US"/>
        </a:p>
      </dgm:t>
    </dgm:pt>
    <dgm:pt modelId="{426E915C-B5A4-46B8-B43D-72D0FA002D00}">
      <dgm:prSet custT="1"/>
      <dgm:spPr/>
      <dgm:t>
        <a:bodyPr/>
        <a:lstStyle/>
        <a:p>
          <a:r>
            <a:rPr lang="en-US" sz="1400" b="1">
              <a:latin typeface="Times New Roman" pitchFamily="18" charset="0"/>
              <a:cs typeface="Times New Roman" pitchFamily="18" charset="0"/>
            </a:rPr>
            <a:t>Reservation and Waiting Management</a:t>
          </a:r>
          <a:endParaRPr lang="en-US" sz="1400">
            <a:latin typeface="Times New Roman" pitchFamily="18" charset="0"/>
            <a:cs typeface="Times New Roman" pitchFamily="18" charset="0"/>
          </a:endParaRPr>
        </a:p>
      </dgm:t>
    </dgm:pt>
    <dgm:pt modelId="{1F845F59-D33C-4600-AC67-5D277CB6CAC7}" type="parTrans" cxnId="{1A99DD7E-6A06-4D92-AA9D-F8E75977812A}">
      <dgm:prSet/>
      <dgm:spPr/>
      <dgm:t>
        <a:bodyPr/>
        <a:lstStyle/>
        <a:p>
          <a:endParaRPr lang="en-US"/>
        </a:p>
      </dgm:t>
    </dgm:pt>
    <dgm:pt modelId="{8E5EAD71-4C82-4F0C-BCA2-B15612BFAF0A}" type="sibTrans" cxnId="{1A99DD7E-6A06-4D92-AA9D-F8E75977812A}">
      <dgm:prSet/>
      <dgm:spPr/>
      <dgm:t>
        <a:bodyPr/>
        <a:lstStyle/>
        <a:p>
          <a:endParaRPr lang="en-US"/>
        </a:p>
      </dgm:t>
    </dgm:pt>
    <dgm:pt modelId="{C6B21AD5-5B0C-4718-8390-7AD229589ED6}">
      <dgm:prSet custT="1"/>
      <dgm:spPr/>
      <dgm:t>
        <a:bodyPr/>
        <a:lstStyle/>
        <a:p>
          <a:r>
            <a:rPr lang="en-US" sz="1400" b="1">
              <a:latin typeface="Times New Roman" pitchFamily="18" charset="0"/>
              <a:cs typeface="Times New Roman" pitchFamily="18" charset="0"/>
            </a:rPr>
            <a:t>Delivering Great Customer Service</a:t>
          </a:r>
          <a:endParaRPr lang="en-US" sz="1400">
            <a:latin typeface="Times New Roman" pitchFamily="18" charset="0"/>
            <a:cs typeface="Times New Roman" pitchFamily="18" charset="0"/>
          </a:endParaRPr>
        </a:p>
      </dgm:t>
    </dgm:pt>
    <dgm:pt modelId="{59EBC3EB-3B90-4D6F-A014-D1754B0936B8}" type="parTrans" cxnId="{E2C4E79D-5ABD-429E-9D04-E5AF8C33131F}">
      <dgm:prSet/>
      <dgm:spPr/>
      <dgm:t>
        <a:bodyPr/>
        <a:lstStyle/>
        <a:p>
          <a:endParaRPr lang="en-US"/>
        </a:p>
      </dgm:t>
    </dgm:pt>
    <dgm:pt modelId="{DB6D0480-B5C5-4705-9AFF-82D3D2AD36C8}" type="sibTrans" cxnId="{E2C4E79D-5ABD-429E-9D04-E5AF8C33131F}">
      <dgm:prSet/>
      <dgm:spPr/>
      <dgm:t>
        <a:bodyPr/>
        <a:lstStyle/>
        <a:p>
          <a:endParaRPr lang="en-US"/>
        </a:p>
      </dgm:t>
    </dgm:pt>
    <dgm:pt modelId="{4BFC0E40-74FE-459C-8750-57EC7AD3C99C}">
      <dgm:prSet custT="1"/>
      <dgm:spPr/>
      <dgm:t>
        <a:bodyPr/>
        <a:lstStyle/>
        <a:p>
          <a:r>
            <a:rPr lang="en-US" sz="1400" b="1">
              <a:latin typeface="Times New Roman" pitchFamily="18" charset="0"/>
              <a:cs typeface="Times New Roman" pitchFamily="18" charset="0"/>
            </a:rPr>
            <a:t>Customer Engagement</a:t>
          </a:r>
          <a:endParaRPr lang="en-US" sz="1400">
            <a:latin typeface="Times New Roman" pitchFamily="18" charset="0"/>
            <a:cs typeface="Times New Roman" pitchFamily="18" charset="0"/>
          </a:endParaRPr>
        </a:p>
      </dgm:t>
    </dgm:pt>
    <dgm:pt modelId="{DB51FBD1-1394-40A3-BAA7-F41341EA1DE3}" type="parTrans" cxnId="{9585C789-AA3F-477F-9556-657FE04A6D9D}">
      <dgm:prSet/>
      <dgm:spPr/>
      <dgm:t>
        <a:bodyPr/>
        <a:lstStyle/>
        <a:p>
          <a:endParaRPr lang="en-US"/>
        </a:p>
      </dgm:t>
    </dgm:pt>
    <dgm:pt modelId="{36B3DAEA-28B3-4F91-A56D-5D8B4E95B3D9}" type="sibTrans" cxnId="{9585C789-AA3F-477F-9556-657FE04A6D9D}">
      <dgm:prSet/>
      <dgm:spPr/>
      <dgm:t>
        <a:bodyPr/>
        <a:lstStyle/>
        <a:p>
          <a:endParaRPr lang="en-US"/>
        </a:p>
      </dgm:t>
    </dgm:pt>
    <dgm:pt modelId="{2E66475C-982F-4570-AC7D-4CC247C92071}">
      <dgm:prSet custT="1"/>
      <dgm:spPr/>
      <dgm:t>
        <a:bodyPr/>
        <a:lstStyle/>
        <a:p>
          <a:r>
            <a:rPr lang="en-US" sz="1400" b="1">
              <a:latin typeface="Times New Roman" pitchFamily="18" charset="0"/>
              <a:cs typeface="Times New Roman" pitchFamily="18" charset="0"/>
            </a:rPr>
            <a:t>Feedback Management</a:t>
          </a:r>
          <a:endParaRPr lang="en-US" sz="1400">
            <a:latin typeface="Times New Roman" pitchFamily="18" charset="0"/>
            <a:cs typeface="Times New Roman" pitchFamily="18" charset="0"/>
          </a:endParaRPr>
        </a:p>
      </dgm:t>
    </dgm:pt>
    <dgm:pt modelId="{88F7BD6C-7A0B-4664-99CF-AB12409C3F80}" type="parTrans" cxnId="{A237EF4B-01E6-45F2-A5CA-1B4F0037D81B}">
      <dgm:prSet/>
      <dgm:spPr/>
      <dgm:t>
        <a:bodyPr/>
        <a:lstStyle/>
        <a:p>
          <a:endParaRPr lang="en-US"/>
        </a:p>
      </dgm:t>
    </dgm:pt>
    <dgm:pt modelId="{E95DB716-9A5B-400A-8BA0-D5F0FFF62E18}" type="sibTrans" cxnId="{A237EF4B-01E6-45F2-A5CA-1B4F0037D81B}">
      <dgm:prSet/>
      <dgm:spPr/>
      <dgm:t>
        <a:bodyPr/>
        <a:lstStyle/>
        <a:p>
          <a:endParaRPr lang="en-US"/>
        </a:p>
      </dgm:t>
    </dgm:pt>
    <dgm:pt modelId="{9910D4CB-385F-4794-816E-284CD7C1CD66}">
      <dgm:prSet custT="1"/>
      <dgm:spPr>
        <a:solidFill>
          <a:schemeClr val="bg2">
            <a:lumMod val="50000"/>
            <a:alpha val="81000"/>
          </a:schemeClr>
        </a:solidFill>
      </dgm:spPr>
      <dgm:t>
        <a:bodyPr/>
        <a:lstStyle/>
        <a:p>
          <a:r>
            <a:rPr lang="en-US" sz="1500" b="1">
              <a:latin typeface="Times New Roman" pitchFamily="18" charset="0"/>
              <a:cs typeface="Times New Roman" pitchFamily="18" charset="0"/>
            </a:rPr>
            <a:t>Improving FOH Operations </a:t>
          </a:r>
          <a:endParaRPr lang="en-US" sz="1500">
            <a:latin typeface="Times New Roman" pitchFamily="18" charset="0"/>
            <a:cs typeface="Times New Roman" pitchFamily="18" charset="0"/>
          </a:endParaRPr>
        </a:p>
      </dgm:t>
    </dgm:pt>
    <dgm:pt modelId="{6746D464-14F9-4DDD-AD3A-1F6819017910}" type="parTrans" cxnId="{A14FD750-E2D3-4E87-96A9-D0BD0B4E9569}">
      <dgm:prSet/>
      <dgm:spPr/>
      <dgm:t>
        <a:bodyPr/>
        <a:lstStyle/>
        <a:p>
          <a:endParaRPr lang="en-US"/>
        </a:p>
      </dgm:t>
    </dgm:pt>
    <dgm:pt modelId="{AB8354AC-CBE7-4C4C-B640-A50CF146CE24}" type="sibTrans" cxnId="{A14FD750-E2D3-4E87-96A9-D0BD0B4E9569}">
      <dgm:prSet/>
      <dgm:spPr/>
      <dgm:t>
        <a:bodyPr/>
        <a:lstStyle/>
        <a:p>
          <a:endParaRPr lang="en-US"/>
        </a:p>
      </dgm:t>
    </dgm:pt>
    <dgm:pt modelId="{B0CACFDE-0BDF-4933-AA2A-9028F75FC2FF}" type="pres">
      <dgm:prSet presAssocID="{4A3BDE69-7660-4FA2-8B2B-834246D63262}" presName="Name0" presStyleCnt="0">
        <dgm:presLayoutVars>
          <dgm:dir/>
          <dgm:resizeHandles val="exact"/>
        </dgm:presLayoutVars>
      </dgm:prSet>
      <dgm:spPr/>
      <dgm:t>
        <a:bodyPr/>
        <a:lstStyle/>
        <a:p>
          <a:endParaRPr lang="en-US"/>
        </a:p>
      </dgm:t>
    </dgm:pt>
    <dgm:pt modelId="{3F2AA026-BE6D-498A-936B-6D41659B2245}" type="pres">
      <dgm:prSet presAssocID="{4A3BDE69-7660-4FA2-8B2B-834246D63262}" presName="cycle" presStyleCnt="0"/>
      <dgm:spPr/>
    </dgm:pt>
    <dgm:pt modelId="{AB1577B0-8D09-4042-809F-C924CE2B4701}" type="pres">
      <dgm:prSet presAssocID="{9D16308B-3381-44B6-824C-9EE1D8349B8D}" presName="nodeFirstNode" presStyleLbl="node1" presStyleIdx="0" presStyleCnt="7">
        <dgm:presLayoutVars>
          <dgm:bulletEnabled val="1"/>
        </dgm:presLayoutVars>
      </dgm:prSet>
      <dgm:spPr/>
      <dgm:t>
        <a:bodyPr/>
        <a:lstStyle/>
        <a:p>
          <a:endParaRPr lang="en-US"/>
        </a:p>
      </dgm:t>
    </dgm:pt>
    <dgm:pt modelId="{B911D44B-36EC-4A16-A3C0-885D7D4BED23}" type="pres">
      <dgm:prSet presAssocID="{A37231B6-7872-4E80-B8AA-343C52BE0B7C}" presName="sibTransFirstNode" presStyleLbl="bgShp" presStyleIdx="0" presStyleCnt="1"/>
      <dgm:spPr/>
      <dgm:t>
        <a:bodyPr/>
        <a:lstStyle/>
        <a:p>
          <a:endParaRPr lang="en-US"/>
        </a:p>
      </dgm:t>
    </dgm:pt>
    <dgm:pt modelId="{68F957C6-4F9C-4568-85F5-F867B358BC0B}" type="pres">
      <dgm:prSet presAssocID="{268C050F-06E5-41FE-AB64-E00AD4574B04}" presName="nodeFollowingNodes" presStyleLbl="node1" presStyleIdx="1" presStyleCnt="7" custRadScaleRad="100085" custRadScaleInc="12526">
        <dgm:presLayoutVars>
          <dgm:bulletEnabled val="1"/>
        </dgm:presLayoutVars>
      </dgm:prSet>
      <dgm:spPr/>
      <dgm:t>
        <a:bodyPr/>
        <a:lstStyle/>
        <a:p>
          <a:endParaRPr lang="en-US"/>
        </a:p>
      </dgm:t>
    </dgm:pt>
    <dgm:pt modelId="{D694746D-D5D2-4FD9-9FA2-4878FD8ED4E3}" type="pres">
      <dgm:prSet presAssocID="{426E915C-B5A4-46B8-B43D-72D0FA002D00}" presName="nodeFollowingNodes" presStyleLbl="node1" presStyleIdx="2" presStyleCnt="7" custRadScaleRad="101308" custRadScaleInc="6484">
        <dgm:presLayoutVars>
          <dgm:bulletEnabled val="1"/>
        </dgm:presLayoutVars>
      </dgm:prSet>
      <dgm:spPr/>
      <dgm:t>
        <a:bodyPr/>
        <a:lstStyle/>
        <a:p>
          <a:endParaRPr lang="en-US"/>
        </a:p>
      </dgm:t>
    </dgm:pt>
    <dgm:pt modelId="{5AAE2BCF-45CA-4A81-AC79-54786CD6CB75}" type="pres">
      <dgm:prSet presAssocID="{C6B21AD5-5B0C-4718-8390-7AD229589ED6}" presName="nodeFollowingNodes" presStyleLbl="node1" presStyleIdx="3" presStyleCnt="7" custRadScaleRad="89667" custRadScaleInc="63125">
        <dgm:presLayoutVars>
          <dgm:bulletEnabled val="1"/>
        </dgm:presLayoutVars>
      </dgm:prSet>
      <dgm:spPr/>
      <dgm:t>
        <a:bodyPr/>
        <a:lstStyle/>
        <a:p>
          <a:endParaRPr lang="en-US"/>
        </a:p>
      </dgm:t>
    </dgm:pt>
    <dgm:pt modelId="{7B183C68-9604-4F60-BA52-C94D0EB37EA2}" type="pres">
      <dgm:prSet presAssocID="{4BFC0E40-74FE-459C-8750-57EC7AD3C99C}" presName="nodeFollowingNodes" presStyleLbl="node1" presStyleIdx="4" presStyleCnt="7" custRadScaleRad="95926" custRadScaleInc="104106">
        <dgm:presLayoutVars>
          <dgm:bulletEnabled val="1"/>
        </dgm:presLayoutVars>
      </dgm:prSet>
      <dgm:spPr/>
      <dgm:t>
        <a:bodyPr/>
        <a:lstStyle/>
        <a:p>
          <a:endParaRPr lang="en-US"/>
        </a:p>
      </dgm:t>
    </dgm:pt>
    <dgm:pt modelId="{8B58BD7C-2551-4293-8341-6270A933DA14}" type="pres">
      <dgm:prSet presAssocID="{2E66475C-982F-4570-AC7D-4CC247C92071}" presName="nodeFollowingNodes" presStyleLbl="node1" presStyleIdx="5" presStyleCnt="7" custRadScaleRad="102370" custRadScaleInc="91582">
        <dgm:presLayoutVars>
          <dgm:bulletEnabled val="1"/>
        </dgm:presLayoutVars>
      </dgm:prSet>
      <dgm:spPr/>
      <dgm:t>
        <a:bodyPr/>
        <a:lstStyle/>
        <a:p>
          <a:endParaRPr lang="en-US"/>
        </a:p>
      </dgm:t>
    </dgm:pt>
    <dgm:pt modelId="{54EC6745-365F-4D96-A12A-F9DEEC97B0B2}" type="pres">
      <dgm:prSet presAssocID="{9910D4CB-385F-4794-816E-284CD7C1CD66}" presName="nodeFollowingNodes" presStyleLbl="node1" presStyleIdx="6" presStyleCnt="7" custRadScaleRad="11895" custRadScaleInc="143846">
        <dgm:presLayoutVars>
          <dgm:bulletEnabled val="1"/>
        </dgm:presLayoutVars>
      </dgm:prSet>
      <dgm:spPr/>
      <dgm:t>
        <a:bodyPr/>
        <a:lstStyle/>
        <a:p>
          <a:endParaRPr lang="en-US"/>
        </a:p>
      </dgm:t>
    </dgm:pt>
  </dgm:ptLst>
  <dgm:cxnLst>
    <dgm:cxn modelId="{7A8F60C0-1350-41DE-8FFB-FFE36C4C7786}" type="presOf" srcId="{2E66475C-982F-4570-AC7D-4CC247C92071}" destId="{8B58BD7C-2551-4293-8341-6270A933DA14}" srcOrd="0" destOrd="0" presId="urn:microsoft.com/office/officeart/2005/8/layout/cycle3"/>
    <dgm:cxn modelId="{7EAB06F1-2227-406E-B2D5-040365F1E653}" type="presOf" srcId="{A37231B6-7872-4E80-B8AA-343C52BE0B7C}" destId="{B911D44B-36EC-4A16-A3C0-885D7D4BED23}" srcOrd="0" destOrd="0" presId="urn:microsoft.com/office/officeart/2005/8/layout/cycle3"/>
    <dgm:cxn modelId="{A237EF4B-01E6-45F2-A5CA-1B4F0037D81B}" srcId="{4A3BDE69-7660-4FA2-8B2B-834246D63262}" destId="{2E66475C-982F-4570-AC7D-4CC247C92071}" srcOrd="5" destOrd="0" parTransId="{88F7BD6C-7A0B-4664-99CF-AB12409C3F80}" sibTransId="{E95DB716-9A5B-400A-8BA0-D5F0FFF62E18}"/>
    <dgm:cxn modelId="{D9EA6CB5-EFE9-40A7-A64D-4E5B56F45A42}" type="presOf" srcId="{268C050F-06E5-41FE-AB64-E00AD4574B04}" destId="{68F957C6-4F9C-4568-85F5-F867B358BC0B}" srcOrd="0" destOrd="0" presId="urn:microsoft.com/office/officeart/2005/8/layout/cycle3"/>
    <dgm:cxn modelId="{0A07B436-3F43-4ADE-AA0E-2C69ACED3802}" type="presOf" srcId="{C6B21AD5-5B0C-4718-8390-7AD229589ED6}" destId="{5AAE2BCF-45CA-4A81-AC79-54786CD6CB75}" srcOrd="0" destOrd="0" presId="urn:microsoft.com/office/officeart/2005/8/layout/cycle3"/>
    <dgm:cxn modelId="{A14FD750-E2D3-4E87-96A9-D0BD0B4E9569}" srcId="{4A3BDE69-7660-4FA2-8B2B-834246D63262}" destId="{9910D4CB-385F-4794-816E-284CD7C1CD66}" srcOrd="6" destOrd="0" parTransId="{6746D464-14F9-4DDD-AD3A-1F6819017910}" sibTransId="{AB8354AC-CBE7-4C4C-B640-A50CF146CE24}"/>
    <dgm:cxn modelId="{D1591176-33EC-418A-A5E3-3B06E20BB53D}" type="presOf" srcId="{9910D4CB-385F-4794-816E-284CD7C1CD66}" destId="{54EC6745-365F-4D96-A12A-F9DEEC97B0B2}" srcOrd="0" destOrd="0" presId="urn:microsoft.com/office/officeart/2005/8/layout/cycle3"/>
    <dgm:cxn modelId="{459D6AD6-2989-4EDE-9B05-20BC915671BB}" srcId="{4A3BDE69-7660-4FA2-8B2B-834246D63262}" destId="{9D16308B-3381-44B6-824C-9EE1D8349B8D}" srcOrd="0" destOrd="0" parTransId="{85ADB50E-B282-4D46-8F69-EF7FFCF07607}" sibTransId="{A37231B6-7872-4E80-B8AA-343C52BE0B7C}"/>
    <dgm:cxn modelId="{488F4057-3DB5-4EC4-A12D-9C966AAC56C2}" srcId="{4A3BDE69-7660-4FA2-8B2B-834246D63262}" destId="{268C050F-06E5-41FE-AB64-E00AD4574B04}" srcOrd="1" destOrd="0" parTransId="{FDC10D92-C61D-4EF4-B7A1-B340E4A116C9}" sibTransId="{FA899520-E57A-4E17-9D3C-98AFD997D8D3}"/>
    <dgm:cxn modelId="{55D15C02-68CA-4C4F-9A23-35A75A8BB147}" type="presOf" srcId="{4A3BDE69-7660-4FA2-8B2B-834246D63262}" destId="{B0CACFDE-0BDF-4933-AA2A-9028F75FC2FF}" srcOrd="0" destOrd="0" presId="urn:microsoft.com/office/officeart/2005/8/layout/cycle3"/>
    <dgm:cxn modelId="{1A99DD7E-6A06-4D92-AA9D-F8E75977812A}" srcId="{4A3BDE69-7660-4FA2-8B2B-834246D63262}" destId="{426E915C-B5A4-46B8-B43D-72D0FA002D00}" srcOrd="2" destOrd="0" parTransId="{1F845F59-D33C-4600-AC67-5D277CB6CAC7}" sibTransId="{8E5EAD71-4C82-4F0C-BCA2-B15612BFAF0A}"/>
    <dgm:cxn modelId="{1F5E1781-C490-4B0E-9F7B-58886AB3131A}" type="presOf" srcId="{9D16308B-3381-44B6-824C-9EE1D8349B8D}" destId="{AB1577B0-8D09-4042-809F-C924CE2B4701}" srcOrd="0" destOrd="0" presId="urn:microsoft.com/office/officeart/2005/8/layout/cycle3"/>
    <dgm:cxn modelId="{9585C789-AA3F-477F-9556-657FE04A6D9D}" srcId="{4A3BDE69-7660-4FA2-8B2B-834246D63262}" destId="{4BFC0E40-74FE-459C-8750-57EC7AD3C99C}" srcOrd="4" destOrd="0" parTransId="{DB51FBD1-1394-40A3-BAA7-F41341EA1DE3}" sibTransId="{36B3DAEA-28B3-4F91-A56D-5D8B4E95B3D9}"/>
    <dgm:cxn modelId="{AB361369-05F6-430D-B7C2-86EDB4953606}" type="presOf" srcId="{426E915C-B5A4-46B8-B43D-72D0FA002D00}" destId="{D694746D-D5D2-4FD9-9FA2-4878FD8ED4E3}" srcOrd="0" destOrd="0" presId="urn:microsoft.com/office/officeart/2005/8/layout/cycle3"/>
    <dgm:cxn modelId="{E2C4E79D-5ABD-429E-9D04-E5AF8C33131F}" srcId="{4A3BDE69-7660-4FA2-8B2B-834246D63262}" destId="{C6B21AD5-5B0C-4718-8390-7AD229589ED6}" srcOrd="3" destOrd="0" parTransId="{59EBC3EB-3B90-4D6F-A014-D1754B0936B8}" sibTransId="{DB6D0480-B5C5-4705-9AFF-82D3D2AD36C8}"/>
    <dgm:cxn modelId="{82B2DABE-8E7C-4263-8345-5B2F02A2966C}" type="presOf" srcId="{4BFC0E40-74FE-459C-8750-57EC7AD3C99C}" destId="{7B183C68-9604-4F60-BA52-C94D0EB37EA2}" srcOrd="0" destOrd="0" presId="urn:microsoft.com/office/officeart/2005/8/layout/cycle3"/>
    <dgm:cxn modelId="{4A565419-1DE1-4C63-9E54-C578D5E105B4}" type="presParOf" srcId="{B0CACFDE-0BDF-4933-AA2A-9028F75FC2FF}" destId="{3F2AA026-BE6D-498A-936B-6D41659B2245}" srcOrd="0" destOrd="0" presId="urn:microsoft.com/office/officeart/2005/8/layout/cycle3"/>
    <dgm:cxn modelId="{52D5644B-CDCA-4558-A5D0-53D9D5E3A3A5}" type="presParOf" srcId="{3F2AA026-BE6D-498A-936B-6D41659B2245}" destId="{AB1577B0-8D09-4042-809F-C924CE2B4701}" srcOrd="0" destOrd="0" presId="urn:microsoft.com/office/officeart/2005/8/layout/cycle3"/>
    <dgm:cxn modelId="{CCE00CCF-3A91-41E9-A88B-10795F6AABB1}" type="presParOf" srcId="{3F2AA026-BE6D-498A-936B-6D41659B2245}" destId="{B911D44B-36EC-4A16-A3C0-885D7D4BED23}" srcOrd="1" destOrd="0" presId="urn:microsoft.com/office/officeart/2005/8/layout/cycle3"/>
    <dgm:cxn modelId="{93CCA09E-8B57-42E3-9853-58A38C12F82B}" type="presParOf" srcId="{3F2AA026-BE6D-498A-936B-6D41659B2245}" destId="{68F957C6-4F9C-4568-85F5-F867B358BC0B}" srcOrd="2" destOrd="0" presId="urn:microsoft.com/office/officeart/2005/8/layout/cycle3"/>
    <dgm:cxn modelId="{50D922B7-C72D-4423-9C1C-67203C354036}" type="presParOf" srcId="{3F2AA026-BE6D-498A-936B-6D41659B2245}" destId="{D694746D-D5D2-4FD9-9FA2-4878FD8ED4E3}" srcOrd="3" destOrd="0" presId="urn:microsoft.com/office/officeart/2005/8/layout/cycle3"/>
    <dgm:cxn modelId="{3568302C-C4F4-4602-9684-1E7F630070DC}" type="presParOf" srcId="{3F2AA026-BE6D-498A-936B-6D41659B2245}" destId="{5AAE2BCF-45CA-4A81-AC79-54786CD6CB75}" srcOrd="4" destOrd="0" presId="urn:microsoft.com/office/officeart/2005/8/layout/cycle3"/>
    <dgm:cxn modelId="{59A45B9F-8DC4-4871-98DD-FB38A84311B4}" type="presParOf" srcId="{3F2AA026-BE6D-498A-936B-6D41659B2245}" destId="{7B183C68-9604-4F60-BA52-C94D0EB37EA2}" srcOrd="5" destOrd="0" presId="urn:microsoft.com/office/officeart/2005/8/layout/cycle3"/>
    <dgm:cxn modelId="{526262C5-B7A1-4F85-B3F0-AFBCD978D39F}" type="presParOf" srcId="{3F2AA026-BE6D-498A-936B-6D41659B2245}" destId="{8B58BD7C-2551-4293-8341-6270A933DA14}" srcOrd="6" destOrd="0" presId="urn:microsoft.com/office/officeart/2005/8/layout/cycle3"/>
    <dgm:cxn modelId="{0AF26BAD-813C-426C-AB6F-1439F727D8E3}" type="presParOf" srcId="{3F2AA026-BE6D-498A-936B-6D41659B2245}" destId="{54EC6745-365F-4D96-A12A-F9DEEC97B0B2}" srcOrd="7" destOrd="0" presId="urn:microsoft.com/office/officeart/2005/8/layout/cycle3"/>
  </dgm:cxnLst>
  <dgm:bg>
    <a:blipFill>
      <a:blip xmlns:r="http://schemas.openxmlformats.org/officeDocument/2006/relationships" r:embed="rId1"/>
      <a:tile tx="0" ty="0" sx="100000" sy="100000" flip="none" algn="tl"/>
    </a:blipFill>
  </dgm:bg>
  <dgm:whole/>
</dgm:dataModel>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BC0779E9-15E7-42BE-9A4A-3EF6AE74A3AF}" type="datetimeFigureOut">
              <a:rPr lang="en-US" smtClean="0"/>
              <a:pPr/>
              <a:t>1/10/2019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D30BE14E-5E22-4B84-BAE6-705FA3FCC2D5}"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0779E9-15E7-42BE-9A4A-3EF6AE74A3AF}" type="datetimeFigureOut">
              <a:rPr lang="en-US" smtClean="0"/>
              <a:pPr/>
              <a:t>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0BE14E-5E22-4B84-BAE6-705FA3FCC2D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0779E9-15E7-42BE-9A4A-3EF6AE74A3AF}" type="datetimeFigureOut">
              <a:rPr lang="en-US" smtClean="0"/>
              <a:pPr/>
              <a:t>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0BE14E-5E22-4B84-BAE6-705FA3FCC2D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0779E9-15E7-42BE-9A4A-3EF6AE74A3AF}" type="datetimeFigureOut">
              <a:rPr lang="en-US" smtClean="0"/>
              <a:pPr/>
              <a:t>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0BE14E-5E22-4B84-BAE6-705FA3FCC2D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C0779E9-15E7-42BE-9A4A-3EF6AE74A3AF}" type="datetimeFigureOut">
              <a:rPr lang="en-US" smtClean="0"/>
              <a:pPr/>
              <a:t>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D30BE14E-5E22-4B84-BAE6-705FA3FCC2D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0779E9-15E7-42BE-9A4A-3EF6AE74A3AF}" type="datetimeFigureOut">
              <a:rPr lang="en-US" smtClean="0"/>
              <a:pPr/>
              <a:t>1/10/2019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0BE14E-5E22-4B84-BAE6-705FA3FCC2D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C0779E9-15E7-42BE-9A4A-3EF6AE74A3AF}" type="datetimeFigureOut">
              <a:rPr lang="en-US" smtClean="0"/>
              <a:pPr/>
              <a:t>1/10/2019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0BE14E-5E22-4B84-BAE6-705FA3FCC2D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C0779E9-15E7-42BE-9A4A-3EF6AE74A3AF}" type="datetimeFigureOut">
              <a:rPr lang="en-US" smtClean="0"/>
              <a:pPr/>
              <a:t>1/10/2019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0BE14E-5E22-4B84-BAE6-705FA3FCC2D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0779E9-15E7-42BE-9A4A-3EF6AE74A3AF}" type="datetimeFigureOut">
              <a:rPr lang="en-US" smtClean="0"/>
              <a:pPr/>
              <a:t>1/10/2019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0BE14E-5E22-4B84-BAE6-705FA3FCC2D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0779E9-15E7-42BE-9A4A-3EF6AE74A3AF}" type="datetimeFigureOut">
              <a:rPr lang="en-US" smtClean="0"/>
              <a:pPr/>
              <a:t>1/10/2019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0BE14E-5E22-4B84-BAE6-705FA3FCC2D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C0779E9-15E7-42BE-9A4A-3EF6AE74A3AF}" type="datetimeFigureOut">
              <a:rPr lang="en-US" smtClean="0"/>
              <a:pPr/>
              <a:t>1/10/2019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0BE14E-5E22-4B84-BAE6-705FA3FCC2D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C0779E9-15E7-42BE-9A4A-3EF6AE74A3AF}" type="datetimeFigureOut">
              <a:rPr lang="en-US" smtClean="0"/>
              <a:pPr/>
              <a:t>1/10/2019</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30BE14E-5E22-4B84-BAE6-705FA3FCC2D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usinessfeverng.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hyperlink" Target="http://www.businessfeverng.com/" TargetMode="Externa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US" dirty="0" smtClean="0"/>
              <a:t/>
            </a:r>
            <a:br>
              <a:rPr lang="en-US" dirty="0" smtClean="0"/>
            </a:br>
            <a:r>
              <a:rPr lang="en-US" dirty="0" smtClean="0"/>
              <a:t>IMPROVE YOUR RESTAURANT BUSINESS WITH TRENDING TECHNOLOGY 102</a:t>
            </a:r>
            <a:endParaRPr lang="en-US" dirty="0"/>
          </a:p>
        </p:txBody>
      </p:sp>
      <p:sp>
        <p:nvSpPr>
          <p:cNvPr id="3" name="Content Placeholder 2"/>
          <p:cNvSpPr>
            <a:spLocks noGrp="1"/>
          </p:cNvSpPr>
          <p:nvPr>
            <p:ph idx="1"/>
          </p:nvPr>
        </p:nvSpPr>
        <p:spPr/>
        <p:txBody>
          <a:bodyPr/>
          <a:lstStyle/>
          <a:p>
            <a:pPr algn="r"/>
            <a:endParaRPr lang="en-US" dirty="0" smtClean="0"/>
          </a:p>
          <a:p>
            <a:pPr algn="r"/>
            <a:endParaRPr lang="en-US" dirty="0" smtClean="0"/>
          </a:p>
          <a:p>
            <a:pPr algn="r"/>
            <a:endParaRPr lang="en-US" dirty="0" smtClean="0"/>
          </a:p>
          <a:p>
            <a:pPr algn="r"/>
            <a:r>
              <a:rPr lang="en-US" dirty="0" smtClean="0"/>
              <a:t>Technologies for Improving FOH Operations In your</a:t>
            </a:r>
          </a:p>
          <a:p>
            <a:pPr algn="r"/>
            <a:r>
              <a:rPr lang="en-US" dirty="0" smtClean="0"/>
              <a:t> Restaurant</a:t>
            </a:r>
          </a:p>
          <a:p>
            <a:pPr algn="r"/>
            <a:r>
              <a:rPr lang="en-US" dirty="0" smtClean="0"/>
              <a:t>(</a:t>
            </a:r>
            <a:r>
              <a:rPr lang="en-US" dirty="0" smtClean="0">
                <a:hlinkClick r:id="rId2"/>
              </a:rPr>
              <a:t>www.businessfeverng.com</a:t>
            </a:r>
            <a:r>
              <a:rPr lang="en-US" dirty="0" smtClean="0"/>
              <a:t>)</a:t>
            </a:r>
          </a:p>
          <a:p>
            <a:pPr algn="r"/>
            <a:r>
              <a:rPr lang="en-US" dirty="0" smtClean="0"/>
              <a:t>2019.</a:t>
            </a:r>
            <a:endParaRPr lang="en-US" dirty="0"/>
          </a:p>
        </p:txBody>
      </p:sp>
      <p:cxnSp>
        <p:nvCxnSpPr>
          <p:cNvPr id="5" name="Straight Connector 4"/>
          <p:cNvCxnSpPr/>
          <p:nvPr/>
        </p:nvCxnSpPr>
        <p:spPr>
          <a:xfrm>
            <a:off x="762000" y="2514600"/>
            <a:ext cx="8229600" cy="1588"/>
          </a:xfrm>
          <a:prstGeom prst="line">
            <a:avLst/>
          </a:prstGeom>
          <a:ln w="28575">
            <a:solidFill>
              <a:schemeClr val="tx1"/>
            </a:solidFill>
          </a:ln>
          <a:effectLst>
            <a:reflection blurRad="6350" stA="52000" endA="300" endPos="35000" dir="5400000" sy="-100000" algn="bl" rotWithShape="0"/>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algn="l"/>
            <a:r>
              <a:rPr lang="en-US" sz="2800" u="sng" dirty="0" smtClean="0">
                <a:latin typeface="Arial Black" pitchFamily="34" charset="0"/>
              </a:rPr>
              <a:t>Customer Engagement:</a:t>
            </a:r>
            <a:r>
              <a:rPr lang="en-US" sz="2800" dirty="0" smtClean="0">
                <a:latin typeface="Arial Black" pitchFamily="34" charset="0"/>
              </a:rPr>
              <a:t/>
            </a:r>
            <a:br>
              <a:rPr lang="en-US" sz="2800" dirty="0" smtClean="0">
                <a:latin typeface="Arial Black" pitchFamily="34" charset="0"/>
              </a:rPr>
            </a:br>
            <a:endParaRPr lang="en-US" sz="2800" dirty="0">
              <a:latin typeface="Arial Black" pitchFamily="34" charset="0"/>
            </a:endParaRPr>
          </a:p>
        </p:txBody>
      </p:sp>
      <p:sp>
        <p:nvSpPr>
          <p:cNvPr id="3" name="Content Placeholder 2"/>
          <p:cNvSpPr>
            <a:spLocks noGrp="1"/>
          </p:cNvSpPr>
          <p:nvPr>
            <p:ph idx="1"/>
          </p:nvPr>
        </p:nvSpPr>
        <p:spPr>
          <a:xfrm>
            <a:off x="228600" y="685800"/>
            <a:ext cx="8458200" cy="5943600"/>
          </a:xfrm>
        </p:spPr>
        <p:txBody>
          <a:bodyPr>
            <a:normAutofit fontScale="92500" lnSpcReduction="10000"/>
          </a:bodyPr>
          <a:lstStyle/>
          <a:p>
            <a:pPr lvl="0"/>
            <a:r>
              <a:rPr lang="en-US" dirty="0" smtClean="0">
                <a:latin typeface="Times New Roman" pitchFamily="18" charset="0"/>
                <a:cs typeface="Times New Roman" pitchFamily="18" charset="0"/>
              </a:rPr>
              <a:t>SMS and Email marketing is one of the most effective ways to use CRM When you send a promotional SMS or Email to your customers, it is ideally targeted towards retaining old customers </a:t>
            </a:r>
          </a:p>
          <a:p>
            <a:pPr lvl="0"/>
            <a:r>
              <a:rPr lang="en-US" dirty="0" smtClean="0">
                <a:latin typeface="Times New Roman" pitchFamily="18" charset="0"/>
                <a:cs typeface="Times New Roman" pitchFamily="18" charset="0"/>
              </a:rPr>
              <a:t>Social media marketing is an excellent channel to nurture customers </a:t>
            </a:r>
          </a:p>
          <a:p>
            <a:pPr lvl="0"/>
            <a:r>
              <a:rPr lang="en-US" dirty="0" smtClean="0">
                <a:latin typeface="Times New Roman" pitchFamily="18" charset="0"/>
                <a:cs typeface="Times New Roman" pitchFamily="18" charset="0"/>
              </a:rPr>
              <a:t>When you have a database of customer information, you can use it to personalize your schemes and discount pitch </a:t>
            </a:r>
          </a:p>
          <a:p>
            <a:pPr lvl="0"/>
            <a:r>
              <a:rPr lang="en-US" dirty="0" smtClean="0">
                <a:latin typeface="Times New Roman" pitchFamily="18" charset="0"/>
                <a:cs typeface="Times New Roman" pitchFamily="18" charset="0"/>
              </a:rPr>
              <a:t>You can combine your new menu items with the dishes that a customer usually orders to improve the chances of successful up-selling, </a:t>
            </a:r>
          </a:p>
          <a:p>
            <a:pPr lvl="0"/>
            <a:r>
              <a:rPr lang="en-US" dirty="0" smtClean="0">
                <a:latin typeface="Times New Roman" pitchFamily="18" charset="0"/>
                <a:cs typeface="Times New Roman" pitchFamily="18" charset="0"/>
              </a:rPr>
              <a:t>You can offer the customers their most ordered menu item for a discount to give them an incentive to visit you </a:t>
            </a:r>
          </a:p>
          <a:p>
            <a:pPr lvl="0"/>
            <a:r>
              <a:rPr lang="en-US" dirty="0" smtClean="0">
                <a:latin typeface="Times New Roman" pitchFamily="18" charset="0"/>
                <a:cs typeface="Times New Roman" pitchFamily="18" charset="0"/>
              </a:rPr>
              <a:t>Targeted marketing campaigns can majorly be designed using CRM technology.     </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pPr algn="l"/>
            <a:r>
              <a:rPr lang="en-US" sz="2800" u="sng" dirty="0" smtClean="0">
                <a:effectLst>
                  <a:outerShdw blurRad="38100" dist="38100" dir="2700000" algn="tl">
                    <a:srgbClr val="000000">
                      <a:alpha val="43137"/>
                    </a:srgbClr>
                  </a:outerShdw>
                </a:effectLst>
                <a:latin typeface="Arial Black" pitchFamily="34" charset="0"/>
              </a:rPr>
              <a:t>Feedback Management:</a:t>
            </a:r>
            <a:endParaRPr lang="en-US" sz="2800" dirty="0">
              <a:effectLst>
                <a:outerShdw blurRad="38100" dist="38100" dir="2700000" algn="tl">
                  <a:srgbClr val="000000">
                    <a:alpha val="43137"/>
                  </a:srgbClr>
                </a:outerShdw>
              </a:effectLst>
              <a:latin typeface="Arial Black" pitchFamily="34" charset="0"/>
            </a:endParaRPr>
          </a:p>
        </p:txBody>
      </p:sp>
      <p:sp>
        <p:nvSpPr>
          <p:cNvPr id="3" name="Content Placeholder 2"/>
          <p:cNvSpPr>
            <a:spLocks noGrp="1"/>
          </p:cNvSpPr>
          <p:nvPr>
            <p:ph idx="1"/>
          </p:nvPr>
        </p:nvSpPr>
        <p:spPr>
          <a:xfrm>
            <a:off x="457200" y="1143000"/>
            <a:ext cx="8229600" cy="5562600"/>
          </a:xfrm>
        </p:spPr>
        <p:txBody>
          <a:bodyPr/>
          <a:lstStyle/>
          <a:p>
            <a:pPr>
              <a:buNone/>
            </a:pP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Customer service doesn’t end when the guests have finished dining and paid for the meal. For a complete guest experience, you need to ask for customer feedback. Not only does this make the guests feel valued, it gives you the opportunity to take corrective actions in case of a disgruntled customer and also help you improve your operations.</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8839200" cy="6477000"/>
          </a:xfrm>
        </p:spPr>
        <p:txBody>
          <a:bodyPr>
            <a:normAutofit fontScale="85000" lnSpcReduction="20000"/>
          </a:bodyPr>
          <a:lstStyle/>
          <a:p>
            <a:pPr lvl="0"/>
            <a:r>
              <a:rPr lang="en-US" dirty="0" smtClean="0"/>
              <a:t>The traditional way of taking feedback has been through paper-based feedback forms. However, the manual method is not very effective and results in generic responses from the customers. </a:t>
            </a:r>
          </a:p>
          <a:p>
            <a:pPr lvl="0"/>
            <a:endParaRPr lang="en-US" dirty="0" smtClean="0"/>
          </a:p>
          <a:p>
            <a:pPr lvl="0"/>
            <a:r>
              <a:rPr lang="en-US" dirty="0" smtClean="0"/>
              <a:t>Online Feedback Forms solve this problem. Integrated with POS, the Feedback App generates customers’ questions based on the food ordered, and the service delivered </a:t>
            </a:r>
          </a:p>
          <a:p>
            <a:pPr lvl="0"/>
            <a:endParaRPr lang="en-US" dirty="0" smtClean="0"/>
          </a:p>
          <a:p>
            <a:pPr lvl="0"/>
            <a:r>
              <a:rPr lang="en-US" dirty="0" smtClean="0"/>
              <a:t>Not only does this make the feedback highly relevant for customers, thus encouraging more clear responses, it also gives exact insights about each aspect of your restaurant operations</a:t>
            </a:r>
          </a:p>
          <a:p>
            <a:pPr lvl="0"/>
            <a:endParaRPr lang="en-US" dirty="0" smtClean="0"/>
          </a:p>
          <a:p>
            <a:pPr lvl="0"/>
            <a:r>
              <a:rPr lang="en-US" dirty="0" smtClean="0"/>
              <a:t>In the case of negative feedback, you also get real-time alerts that would help you look into the matter and resolve the complaint immediately.</a:t>
            </a:r>
          </a:p>
          <a:p>
            <a:r>
              <a:rPr lang="en-US" dirty="0" smtClean="0"/>
              <a:t>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Improving FOH Operations</a:t>
            </a:r>
            <a:r>
              <a:rPr lang="en-US" dirty="0" smtClean="0"/>
              <a:t> (</a:t>
            </a:r>
            <a:r>
              <a:rPr lang="en-US" u="sng" dirty="0" smtClean="0">
                <a:hlinkClick r:id="rId2"/>
              </a:rPr>
              <a:t>www.businessfeverng.com</a:t>
            </a:r>
            <a:r>
              <a:rPr lang="en-US" dirty="0" smtClean="0"/>
              <a:t>) </a:t>
            </a:r>
            <a:endParaRPr lang="en-US" dirty="0"/>
          </a:p>
        </p:txBody>
      </p:sp>
      <p:graphicFrame>
        <p:nvGraphicFramePr>
          <p:cNvPr id="4" name="Content Placeholder 3"/>
          <p:cNvGraphicFramePr>
            <a:graphicFrameLocks noGrp="1"/>
          </p:cNvGraphicFramePr>
          <p:nvPr>
            <p:ph idx="1"/>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0"/>
            <a:ext cx="8229600" cy="3200400"/>
          </a:xfrm>
        </p:spPr>
        <p:txBody>
          <a:bodyPr>
            <a:normAutofit/>
          </a:bodyPr>
          <a:lstStyle/>
          <a:p>
            <a:r>
              <a:rPr lang="en-US" sz="2800" dirty="0" smtClean="0">
                <a:solidFill>
                  <a:schemeClr val="tx1"/>
                </a:solidFill>
                <a:effectLst>
                  <a:outerShdw blurRad="38100" dist="38100" dir="2700000" algn="tl">
                    <a:srgbClr val="000000">
                      <a:alpha val="43137"/>
                    </a:srgbClr>
                  </a:outerShdw>
                </a:effectLst>
              </a:rPr>
              <a:t>IMPROVE YOUR RESTAURANT BUSINESS WITH TRENDING TECHNOLOGIES 102</a:t>
            </a:r>
            <a:r>
              <a:rPr lang="en-US" sz="2800" dirty="0" smtClean="0">
                <a:effectLst>
                  <a:outerShdw blurRad="38100" dist="38100" dir="2700000" algn="tl">
                    <a:srgbClr val="000000">
                      <a:alpha val="43137"/>
                    </a:srgbClr>
                  </a:outerShdw>
                </a:effectLst>
              </a:rPr>
              <a:t/>
            </a:r>
            <a:br>
              <a:rPr lang="en-US" sz="2800" dirty="0" smtClean="0">
                <a:effectLst>
                  <a:outerShdw blurRad="38100" dist="38100" dir="2700000" algn="tl">
                    <a:srgbClr val="000000">
                      <a:alpha val="43137"/>
                    </a:srgbClr>
                  </a:outerShdw>
                </a:effectLst>
              </a:rPr>
            </a:br>
            <a:r>
              <a:rPr lang="en-US" sz="2800" dirty="0" smtClean="0">
                <a:effectLst>
                  <a:outerShdw blurRad="38100" dist="38100" dir="2700000" algn="tl" rotWithShape="0">
                    <a:srgbClr val="000000">
                      <a:alpha val="43137"/>
                    </a:srgbClr>
                  </a:outerShdw>
                </a:effectLst>
              </a:rPr>
              <a:t/>
            </a:r>
            <a:br>
              <a:rPr lang="en-US" sz="2800" dirty="0" smtClean="0">
                <a:effectLst>
                  <a:outerShdw blurRad="38100" dist="38100" dir="2700000" algn="tl" rotWithShape="0">
                    <a:srgbClr val="000000">
                      <a:alpha val="43137"/>
                    </a:srgbClr>
                  </a:outerShdw>
                </a:effectLst>
              </a:rPr>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endParaRPr lang="en-US" sz="2800" dirty="0"/>
          </a:p>
        </p:txBody>
      </p:sp>
      <p:sp>
        <p:nvSpPr>
          <p:cNvPr id="3" name="Subtitle 2"/>
          <p:cNvSpPr>
            <a:spLocks noGrp="1"/>
          </p:cNvSpPr>
          <p:nvPr>
            <p:ph type="subTitle" idx="1"/>
          </p:nvPr>
        </p:nvSpPr>
        <p:spPr>
          <a:xfrm>
            <a:off x="381000" y="1295400"/>
            <a:ext cx="8229600" cy="5410200"/>
          </a:xfrm>
        </p:spPr>
        <p:txBody>
          <a:bodyPr>
            <a:normAutofit fontScale="85000" lnSpcReduction="20000"/>
          </a:bodyPr>
          <a:lstStyle/>
          <a:p>
            <a:pPr algn="just"/>
            <a:r>
              <a:rPr lang="en-US" b="1" dirty="0" smtClean="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Introduction</a:t>
            </a:r>
          </a:p>
          <a:p>
            <a:pPr algn="just"/>
            <a:endParaRPr lang="en-US" dirty="0" smtClean="0">
              <a:solidFill>
                <a:srgbClr val="FFC000"/>
              </a:solidFill>
            </a:endParaRPr>
          </a:p>
          <a:p>
            <a:pPr algn="just"/>
            <a:r>
              <a:rPr lang="en-US" dirty="0" smtClean="0"/>
              <a:t>The restaurant industry in Lagos is not just highly competitive; it also hosts a diversity of customers. Because of this, the restaurant industry within the major business and residential districts has evolved into a highly competitive and complex market. The downside is that, due to rising costs of living all throughout Lagos, the cost of running a restaurant in Lagos has skyrocketed and because of immense competition and thin profits, the burden of these costs cannot totally be shifted to the consumers. A viable solution to beat both the rising prices and increasing competition is optimizing restaurant operations.</a:t>
            </a:r>
          </a:p>
          <a:p>
            <a:pPr algn="just"/>
            <a:r>
              <a:rPr lang="en-US" dirty="0" smtClean="0"/>
              <a:t>In this article, I will discuss what the various restaurant operations are and how you can optimize them with the help of technology.</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152400"/>
            <a:ext cx="8229600" cy="1143000"/>
          </a:xfrm>
        </p:spPr>
        <p:txBody>
          <a:bodyPr>
            <a:normAutofit/>
          </a:bodyPr>
          <a:lstStyle/>
          <a:p>
            <a:r>
              <a:rPr lang="en-US" sz="2600" dirty="0" smtClean="0">
                <a:solidFill>
                  <a:srgbClr val="FFC000"/>
                </a:solidFill>
                <a:effectLst>
                  <a:outerShdw blurRad="38100" dist="38100" dir="2700000" algn="tl">
                    <a:srgbClr val="000000">
                      <a:alpha val="43137"/>
                    </a:srgbClr>
                  </a:outerShdw>
                </a:effectLst>
                <a:latin typeface="Arial Black" pitchFamily="34" charset="0"/>
                <a:cs typeface="Times New Roman" pitchFamily="18" charset="0"/>
              </a:rPr>
              <a:t>Improving FOH Operati</a:t>
            </a:r>
            <a:r>
              <a:rPr lang="en-US" sz="2600" dirty="0" smtClean="0">
                <a:solidFill>
                  <a:srgbClr val="FFC000"/>
                </a:solidFill>
                <a:effectLst/>
                <a:latin typeface="Arial Black" pitchFamily="34" charset="0"/>
                <a:cs typeface="Times New Roman" pitchFamily="18" charset="0"/>
              </a:rPr>
              <a:t>ons </a:t>
            </a:r>
            <a:r>
              <a:rPr lang="en-US" dirty="0" smtClean="0">
                <a:solidFill>
                  <a:schemeClr val="tx1"/>
                </a:solidFill>
                <a:effectLst/>
              </a:rPr>
              <a:t/>
            </a:r>
            <a:br>
              <a:rPr lang="en-US" dirty="0" smtClean="0">
                <a:solidFill>
                  <a:schemeClr val="tx1"/>
                </a:solidFill>
                <a:effectLst/>
              </a:rPr>
            </a:br>
            <a:endParaRPr lang="en-US" dirty="0">
              <a:solidFill>
                <a:schemeClr val="tx1"/>
              </a:solidFill>
              <a:effectLst/>
            </a:endParaRPr>
          </a:p>
        </p:txBody>
      </p:sp>
      <p:sp>
        <p:nvSpPr>
          <p:cNvPr id="3" name="Subtitle 2"/>
          <p:cNvSpPr>
            <a:spLocks noGrp="1"/>
          </p:cNvSpPr>
          <p:nvPr>
            <p:ph type="subTitle" idx="1"/>
          </p:nvPr>
        </p:nvSpPr>
        <p:spPr>
          <a:xfrm>
            <a:off x="533400" y="914400"/>
            <a:ext cx="8153400" cy="5562600"/>
          </a:xfrm>
        </p:spPr>
        <p:txBody>
          <a:bodyPr>
            <a:normAutofit lnSpcReduction="10000"/>
          </a:bodyPr>
          <a:lstStyle/>
          <a:p>
            <a:pPr algn="just"/>
            <a:r>
              <a:rPr lang="en-US" dirty="0" smtClean="0">
                <a:latin typeface="Times New Roman" pitchFamily="18" charset="0"/>
                <a:cs typeface="Times New Roman" pitchFamily="18" charset="0"/>
              </a:rPr>
              <a:t>In </a:t>
            </a:r>
            <a:r>
              <a:rPr lang="en-US" b="1" dirty="0" smtClean="0">
                <a:latin typeface="Times New Roman" pitchFamily="18" charset="0"/>
                <a:cs typeface="Times New Roman" pitchFamily="18" charset="0"/>
              </a:rPr>
              <a:t>Lagos cities,</a:t>
            </a:r>
            <a:r>
              <a:rPr lang="en-US" dirty="0" smtClean="0">
                <a:latin typeface="Times New Roman" pitchFamily="18" charset="0"/>
                <a:cs typeface="Times New Roman" pitchFamily="18" charset="0"/>
              </a:rPr>
              <a:t> due to a high amount of competition, alluring prospective customers is crucial, but retaining present customers takes the front seat for profitability. Consequently, it makes sense to invest in technology that will optimize your front-end operations in such a manner that they add to the customer experience. Your front-of-the-house operations play an essential role in customer satisfaction. They create the correct ambiance in your restaurant and communicate your restaurant’s concept. At the same time, your customers notice how smoothly your front-end team functions and uses it as a parameter to determine the performance of the back-end staff as well.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Autofit/>
          </a:bodyPr>
          <a:lstStyle/>
          <a:p>
            <a:pPr algn="l"/>
            <a:r>
              <a:rPr lang="en-US" sz="2800" u="sng" dirty="0" smtClean="0">
                <a:solidFill>
                  <a:srgbClr val="FFC000"/>
                </a:solidFill>
                <a:effectLst>
                  <a:outerShdw blurRad="38100" dist="38100" dir="2700000" algn="tl">
                    <a:srgbClr val="000000">
                      <a:alpha val="43137"/>
                    </a:srgbClr>
                  </a:outerShdw>
                </a:effectLst>
                <a:latin typeface="Arial Black" pitchFamily="34" charset="0"/>
                <a:cs typeface="Times New Roman" pitchFamily="18" charset="0"/>
              </a:rPr>
              <a:t>Ordering and Billing Technologies</a:t>
            </a:r>
            <a:r>
              <a:rPr lang="en-US" sz="2800" u="sng" dirty="0" smtClean="0">
                <a:solidFill>
                  <a:srgbClr val="FFC000"/>
                </a:solidFill>
                <a:effectLst>
                  <a:outerShdw blurRad="38100" dist="38100" dir="2700000" algn="tl" rotWithShape="0">
                    <a:srgbClr val="000000">
                      <a:alpha val="43137"/>
                    </a:srgbClr>
                  </a:outerShdw>
                </a:effectLst>
                <a:latin typeface="Arial Black" pitchFamily="34" charset="0"/>
                <a:cs typeface="Times New Roman" pitchFamily="18" charset="0"/>
              </a:rPr>
              <a:t>:</a:t>
            </a:r>
            <a:r>
              <a:rPr lang="en-US" sz="2800" dirty="0" smtClean="0">
                <a:solidFill>
                  <a:srgbClr val="FFC000"/>
                </a:solidFill>
                <a:effectLst>
                  <a:outerShdw blurRad="38100" dist="38100" dir="2700000" algn="tl" rotWithShape="0">
                    <a:srgbClr val="000000">
                      <a:alpha val="43137"/>
                    </a:srgbClr>
                  </a:outerShdw>
                </a:effectLst>
                <a:latin typeface="Arial Black" pitchFamily="34" charset="0"/>
                <a:cs typeface="Times New Roman" pitchFamily="18" charset="0"/>
              </a:rPr>
              <a:t/>
            </a:r>
            <a:br>
              <a:rPr lang="en-US" sz="2800" dirty="0" smtClean="0">
                <a:solidFill>
                  <a:srgbClr val="FFC000"/>
                </a:solidFill>
                <a:effectLst>
                  <a:outerShdw blurRad="38100" dist="38100" dir="2700000" algn="tl" rotWithShape="0">
                    <a:srgbClr val="000000">
                      <a:alpha val="43137"/>
                    </a:srgbClr>
                  </a:outerShdw>
                </a:effectLst>
                <a:latin typeface="Arial Black" pitchFamily="34" charset="0"/>
                <a:cs typeface="Times New Roman" pitchFamily="18" charset="0"/>
              </a:rPr>
            </a:br>
            <a:endParaRPr lang="en-US" sz="2800" dirty="0">
              <a:solidFill>
                <a:srgbClr val="FFC000"/>
              </a:solidFill>
              <a:effectLst>
                <a:outerShdw blurRad="38100" dist="38100" dir="2700000" algn="tl" rotWithShape="0">
                  <a:srgbClr val="000000">
                    <a:alpha val="43137"/>
                  </a:srgbClr>
                </a:outerShdw>
              </a:effectLst>
              <a:latin typeface="Arial Black" pitchFamily="34" charset="0"/>
              <a:cs typeface="Times New Roman" pitchFamily="18" charset="0"/>
            </a:endParaRPr>
          </a:p>
        </p:txBody>
      </p:sp>
      <p:sp>
        <p:nvSpPr>
          <p:cNvPr id="3" name="Content Placeholder 2"/>
          <p:cNvSpPr>
            <a:spLocks noGrp="1"/>
          </p:cNvSpPr>
          <p:nvPr>
            <p:ph idx="1"/>
          </p:nvPr>
        </p:nvSpPr>
        <p:spPr>
          <a:xfrm>
            <a:off x="457200" y="1143000"/>
            <a:ext cx="8229600" cy="5410200"/>
          </a:xfrm>
        </p:spPr>
        <p:txBody>
          <a:bodyPr/>
          <a:lstStyle/>
          <a:p>
            <a:pPr algn="just"/>
            <a:r>
              <a:rPr lang="en-US" dirty="0" smtClean="0">
                <a:latin typeface="Times New Roman" pitchFamily="18" charset="0"/>
                <a:cs typeface="Times New Roman" pitchFamily="18" charset="0"/>
              </a:rPr>
              <a:t>I emphasized on this subject matter in my previous article (Tech. 101), but let’s take a look at it again. While it is true that any POS system generates bills, we insist upon using a cloud-based POS for a simple reason – it can be accessed from anywhere, it is hardware independent, hence can be operated from any machine, and you can check up on your restaurant operations from any corner of the world.</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Below are some benefits of this tech…</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382000" cy="6705600"/>
          </a:xfrm>
        </p:spPr>
        <p:txBody>
          <a:bodyPr>
            <a:noAutofit/>
          </a:bodyPr>
          <a:lstStyle/>
          <a:p>
            <a:pPr lvl="0"/>
            <a:r>
              <a:rPr lang="en-US" sz="2100" dirty="0" smtClean="0">
                <a:latin typeface="Times New Roman" pitchFamily="18" charset="0"/>
                <a:cs typeface="Times New Roman" pitchFamily="18" charset="0"/>
              </a:rPr>
              <a:t>POS software simplifies the process of order taking as your servers can accept orders through a Restaurant Ordering App from a handheld device, and the orders are automatically placed into the POS. </a:t>
            </a:r>
          </a:p>
          <a:p>
            <a:pPr lvl="0"/>
            <a:endParaRPr lang="en-US" sz="2100" dirty="0" smtClean="0">
              <a:latin typeface="Times New Roman" pitchFamily="18" charset="0"/>
              <a:cs typeface="Times New Roman" pitchFamily="18" charset="0"/>
            </a:endParaRPr>
          </a:p>
          <a:p>
            <a:pPr lvl="0"/>
            <a:r>
              <a:rPr lang="en-US" sz="2100" dirty="0" smtClean="0">
                <a:latin typeface="Times New Roman" pitchFamily="18" charset="0"/>
                <a:cs typeface="Times New Roman" pitchFamily="18" charset="0"/>
              </a:rPr>
              <a:t>You can also allow your customers to place their orders themselves through a Tablet. </a:t>
            </a:r>
          </a:p>
          <a:p>
            <a:pPr lvl="0"/>
            <a:endParaRPr lang="en-US" sz="2100" dirty="0" smtClean="0">
              <a:latin typeface="Times New Roman" pitchFamily="18" charset="0"/>
              <a:cs typeface="Times New Roman" pitchFamily="18" charset="0"/>
            </a:endParaRPr>
          </a:p>
          <a:p>
            <a:pPr lvl="0"/>
            <a:r>
              <a:rPr lang="en-US" sz="2100" dirty="0" smtClean="0">
                <a:latin typeface="Times New Roman" pitchFamily="18" charset="0"/>
                <a:cs typeface="Times New Roman" pitchFamily="18" charset="0"/>
              </a:rPr>
              <a:t>The entire menu can be viewed on the Tablet itself and customers can add their comments or special requests on how they would like the order.</a:t>
            </a:r>
          </a:p>
          <a:p>
            <a:pPr lvl="0"/>
            <a:endParaRPr lang="en-US" sz="2100" dirty="0" smtClean="0">
              <a:latin typeface="Times New Roman" pitchFamily="18" charset="0"/>
              <a:cs typeface="Times New Roman" pitchFamily="18" charset="0"/>
            </a:endParaRPr>
          </a:p>
          <a:p>
            <a:pPr lvl="0"/>
            <a:r>
              <a:rPr lang="en-US" sz="2100" dirty="0" smtClean="0">
                <a:latin typeface="Times New Roman" pitchFamily="18" charset="0"/>
                <a:cs typeface="Times New Roman" pitchFamily="18" charset="0"/>
              </a:rPr>
              <a:t>This technology automates the entire process of taking the order, delivering it to the kitchen, adding it to the POS, coming out with the order again, serving the guests and communicating special requests. </a:t>
            </a:r>
          </a:p>
          <a:p>
            <a:pPr lvl="0"/>
            <a:endParaRPr lang="en-US" sz="2100" dirty="0" smtClean="0">
              <a:latin typeface="Times New Roman" pitchFamily="18" charset="0"/>
              <a:cs typeface="Times New Roman" pitchFamily="18" charset="0"/>
            </a:endParaRPr>
          </a:p>
          <a:p>
            <a:r>
              <a:rPr lang="en-US" sz="2100" dirty="0" smtClean="0">
                <a:latin typeface="Times New Roman" pitchFamily="18" charset="0"/>
                <a:cs typeface="Times New Roman" pitchFamily="18" charset="0"/>
              </a:rPr>
              <a:t>Now your wait staff does not need to run in circles, and the entire process of taking an order gets so efficient that it impacts restaurant profitability and customer satisfaction.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pPr algn="l"/>
            <a:r>
              <a:rPr lang="en-US" sz="3100" u="sng" dirty="0" smtClean="0">
                <a:latin typeface="Arial Black" pitchFamily="34" charset="0"/>
              </a:rPr>
              <a:t>Quick Billing:</a:t>
            </a:r>
            <a:r>
              <a:rPr lang="en-US" dirty="0" smtClean="0"/>
              <a:t/>
            </a:r>
            <a:br>
              <a:rPr lang="en-US" dirty="0" smtClean="0"/>
            </a:br>
            <a:endParaRPr lang="en-US" dirty="0"/>
          </a:p>
        </p:txBody>
      </p:sp>
      <p:sp>
        <p:nvSpPr>
          <p:cNvPr id="3" name="Content Placeholder 2"/>
          <p:cNvSpPr>
            <a:spLocks noGrp="1"/>
          </p:cNvSpPr>
          <p:nvPr>
            <p:ph idx="1"/>
          </p:nvPr>
        </p:nvSpPr>
        <p:spPr>
          <a:xfrm>
            <a:off x="457200" y="762000"/>
            <a:ext cx="8229600" cy="5791200"/>
          </a:xfrm>
        </p:spPr>
        <p:txBody>
          <a:bodyPr>
            <a:normAutofit fontScale="92500" lnSpcReduction="10000"/>
          </a:bodyPr>
          <a:lstStyle/>
          <a:p>
            <a:pPr lvl="0"/>
            <a:r>
              <a:rPr lang="en-US" dirty="0" smtClean="0"/>
              <a:t>A cloud-based POS software accounts for all the items which are ordered as soon as the order ticket is generated </a:t>
            </a:r>
          </a:p>
          <a:p>
            <a:pPr lvl="0"/>
            <a:r>
              <a:rPr lang="en-US" dirty="0" smtClean="0"/>
              <a:t>Thus, it can accept orders and generate bills at a faster pace </a:t>
            </a:r>
          </a:p>
          <a:p>
            <a:pPr lvl="0"/>
            <a:r>
              <a:rPr lang="en-US" dirty="0" smtClean="0"/>
              <a:t>The customers will not need to wait longer for the bill to arrive, thus ending their dining experience with anger; and it improves your table turnover time</a:t>
            </a:r>
          </a:p>
          <a:p>
            <a:pPr lvl="0"/>
            <a:r>
              <a:rPr lang="en-US" dirty="0" smtClean="0"/>
              <a:t>A cloud-based POS also manages the billing of online orders and orders placed over call on the same device in different tabs and give you detailed reports for the same </a:t>
            </a:r>
          </a:p>
          <a:p>
            <a:pPr lvl="0"/>
            <a:r>
              <a:rPr lang="en-US" dirty="0" smtClean="0"/>
              <a:t>This ensures that all orders from multiple sources are placed into one central POS.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pPr algn="l"/>
            <a:r>
              <a:rPr lang="en-US" sz="2800" u="sng" dirty="0" smtClean="0">
                <a:effectLst>
                  <a:outerShdw blurRad="38100" dist="38100" dir="2700000" algn="tl">
                    <a:srgbClr val="000000">
                      <a:alpha val="43137"/>
                    </a:srgbClr>
                  </a:outerShdw>
                </a:effectLst>
                <a:latin typeface="Arial Black" pitchFamily="34" charset="0"/>
              </a:rPr>
              <a:t>Reservation</a:t>
            </a:r>
            <a:r>
              <a:rPr lang="en-US" sz="2800" u="sng" dirty="0" smtClean="0">
                <a:effectLst>
                  <a:outerShdw blurRad="38100" dist="38100" dir="2700000" algn="tl" rotWithShape="0">
                    <a:srgbClr val="000000">
                      <a:alpha val="43137"/>
                    </a:srgbClr>
                  </a:outerShdw>
                </a:effectLst>
                <a:latin typeface="Arial Black" pitchFamily="34" charset="0"/>
              </a:rPr>
              <a:t> and Waiting Management:</a:t>
            </a:r>
            <a:r>
              <a:rPr lang="en-US" sz="2800" dirty="0" smtClean="0">
                <a:effectLst>
                  <a:outerShdw blurRad="38100" dist="38100" dir="2700000" algn="tl" rotWithShape="0">
                    <a:srgbClr val="000000">
                      <a:alpha val="43137"/>
                    </a:srgbClr>
                  </a:outerShdw>
                </a:effectLst>
                <a:latin typeface="Arial Black" pitchFamily="34" charset="0"/>
              </a:rPr>
              <a:t/>
            </a:r>
            <a:br>
              <a:rPr lang="en-US" sz="2800" dirty="0" smtClean="0">
                <a:effectLst>
                  <a:outerShdw blurRad="38100" dist="38100" dir="2700000" algn="tl" rotWithShape="0">
                    <a:srgbClr val="000000">
                      <a:alpha val="43137"/>
                    </a:srgbClr>
                  </a:outerShdw>
                </a:effectLst>
                <a:latin typeface="Arial Black" pitchFamily="34" charset="0"/>
              </a:rPr>
            </a:br>
            <a:endParaRPr lang="en-US" sz="2800" dirty="0">
              <a:effectLst>
                <a:outerShdw blurRad="38100" dist="38100" dir="2700000" algn="tl" rotWithShape="0">
                  <a:srgbClr val="000000">
                    <a:alpha val="43137"/>
                  </a:srgbClr>
                </a:outerShdw>
              </a:effectLst>
              <a:latin typeface="Arial Black" pitchFamily="34" charset="0"/>
            </a:endParaRPr>
          </a:p>
        </p:txBody>
      </p:sp>
      <p:sp>
        <p:nvSpPr>
          <p:cNvPr id="3" name="Content Placeholder 2"/>
          <p:cNvSpPr>
            <a:spLocks noGrp="1"/>
          </p:cNvSpPr>
          <p:nvPr>
            <p:ph idx="1"/>
          </p:nvPr>
        </p:nvSpPr>
        <p:spPr>
          <a:xfrm>
            <a:off x="304800" y="990600"/>
            <a:ext cx="8382000" cy="5562600"/>
          </a:xfrm>
        </p:spPr>
        <p:txBody>
          <a:bodyPr>
            <a:normAutofit lnSpcReduction="10000"/>
          </a:bodyPr>
          <a:lstStyle/>
          <a:p>
            <a:pPr lvl="0"/>
            <a:r>
              <a:rPr lang="en-US" sz="2900" dirty="0" smtClean="0">
                <a:latin typeface="Times New Roman" pitchFamily="18" charset="0"/>
                <a:cs typeface="Times New Roman" pitchFamily="18" charset="0"/>
              </a:rPr>
              <a:t>With reservation system, customer experience begins even before the guests arrive at your restaurant</a:t>
            </a:r>
          </a:p>
          <a:p>
            <a:pPr lvl="0"/>
            <a:endParaRPr lang="en-US" sz="2900" dirty="0" smtClean="0">
              <a:latin typeface="Times New Roman" pitchFamily="18" charset="0"/>
              <a:cs typeface="Times New Roman" pitchFamily="18" charset="0"/>
            </a:endParaRPr>
          </a:p>
          <a:p>
            <a:pPr lvl="0"/>
            <a:r>
              <a:rPr lang="en-US" sz="2900" dirty="0" smtClean="0">
                <a:latin typeface="Times New Roman" pitchFamily="18" charset="0"/>
                <a:cs typeface="Times New Roman" pitchFamily="18" charset="0"/>
              </a:rPr>
              <a:t>The cloud POS when integrated with the Table Reservation system, allows clients make reservations for you to accept beforehand </a:t>
            </a:r>
          </a:p>
          <a:p>
            <a:pPr lvl="0"/>
            <a:endParaRPr lang="en-US" sz="2900" dirty="0" smtClean="0">
              <a:latin typeface="Times New Roman" pitchFamily="18" charset="0"/>
              <a:cs typeface="Times New Roman" pitchFamily="18" charset="0"/>
            </a:endParaRPr>
          </a:p>
          <a:p>
            <a:pPr lvl="0"/>
            <a:r>
              <a:rPr lang="en-US" sz="2900" dirty="0" smtClean="0">
                <a:latin typeface="Times New Roman" pitchFamily="18" charset="0"/>
                <a:cs typeface="Times New Roman" pitchFamily="18" charset="0"/>
              </a:rPr>
              <a:t>Based on the current availability, you can also forecast the time it will take to seat customers during rush hours and tell them the expected wait time.</a:t>
            </a:r>
            <a:endParaRPr lang="en-US" sz="29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pPr algn="l"/>
            <a:r>
              <a:rPr lang="en-US" sz="3200" u="sng" dirty="0" smtClean="0">
                <a:effectLst>
                  <a:outerShdw blurRad="38100" dist="38100" dir="2700000" algn="tl">
                    <a:srgbClr val="000000">
                      <a:alpha val="43137"/>
                    </a:srgbClr>
                  </a:outerShdw>
                </a:effectLst>
                <a:latin typeface="Arial Black" pitchFamily="34" charset="0"/>
                <a:cs typeface="Times New Roman" pitchFamily="18" charset="0"/>
              </a:rPr>
              <a:t>Delivering Great Customer Service:</a:t>
            </a:r>
            <a:r>
              <a:rPr lang="en-US" dirty="0" smtClean="0">
                <a:effectLst>
                  <a:outerShdw blurRad="38100" dist="38100" dir="2700000" algn="tl">
                    <a:srgbClr val="000000">
                      <a:alpha val="43137"/>
                    </a:srgbClr>
                  </a:outerShdw>
                </a:effectLst>
              </a:rPr>
              <a:t/>
            </a:r>
            <a:br>
              <a:rPr lang="en-US" dirty="0" smtClean="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066800"/>
            <a:ext cx="8229600" cy="5181600"/>
          </a:xfrm>
        </p:spPr>
        <p:txBody>
          <a:bodyPr/>
          <a:lstStyle/>
          <a:p>
            <a:r>
              <a:rPr lang="en-US" dirty="0" smtClean="0"/>
              <a:t>In Lagos every year great number of restaurant pops up. As a result, the existing customer base gets split. </a:t>
            </a:r>
          </a:p>
          <a:p>
            <a:endParaRPr lang="en-US" dirty="0" smtClean="0"/>
          </a:p>
          <a:p>
            <a:r>
              <a:rPr lang="en-US" dirty="0" smtClean="0"/>
              <a:t>While the number of diners is on the rise, the pace at which eating out is increasing in the Lagos is nowhere close to the speed at which the number of restaurants is growing. Hence it becomes more important to engage customers.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8839200" cy="6324600"/>
          </a:xfrm>
        </p:spPr>
        <p:txBody>
          <a:bodyPr>
            <a:noAutofit/>
          </a:bodyPr>
          <a:lstStyle/>
          <a:p>
            <a:pPr lvl="0"/>
            <a:r>
              <a:rPr lang="en-US" sz="2300" dirty="0" smtClean="0">
                <a:latin typeface="Times New Roman" pitchFamily="18" charset="0"/>
                <a:cs typeface="Times New Roman" pitchFamily="18" charset="0"/>
              </a:rPr>
              <a:t>Investing in smart technology can change the way you manage and use your customer information for the better.</a:t>
            </a:r>
          </a:p>
          <a:p>
            <a:pPr lvl="0"/>
            <a:endParaRPr lang="en-US" sz="2300" dirty="0" smtClean="0">
              <a:latin typeface="Times New Roman" pitchFamily="18" charset="0"/>
              <a:cs typeface="Times New Roman" pitchFamily="18" charset="0"/>
            </a:endParaRPr>
          </a:p>
          <a:p>
            <a:pPr lvl="0"/>
            <a:r>
              <a:rPr lang="en-US" sz="2300" dirty="0" smtClean="0">
                <a:latin typeface="Times New Roman" pitchFamily="18" charset="0"/>
                <a:cs typeface="Times New Roman" pitchFamily="18" charset="0"/>
              </a:rPr>
              <a:t>Customer Relationship Management (CRM) technology has proven evident in customer services/ experience. </a:t>
            </a:r>
          </a:p>
          <a:p>
            <a:pPr lvl="0"/>
            <a:endParaRPr lang="en-US" sz="2300" dirty="0" smtClean="0">
              <a:latin typeface="Times New Roman" pitchFamily="18" charset="0"/>
              <a:cs typeface="Times New Roman" pitchFamily="18" charset="0"/>
            </a:endParaRPr>
          </a:p>
          <a:p>
            <a:pPr lvl="0"/>
            <a:r>
              <a:rPr lang="en-US" sz="2300" dirty="0" smtClean="0">
                <a:latin typeface="Times New Roman" pitchFamily="18" charset="0"/>
                <a:cs typeface="Times New Roman" pitchFamily="18" charset="0"/>
              </a:rPr>
              <a:t>CRM software creates a database of all your customers, regulars and first-timers. It tracks their eating habits, average spends, and demographic they belong to along with other necessary information</a:t>
            </a:r>
          </a:p>
          <a:p>
            <a:pPr lvl="0"/>
            <a:endParaRPr lang="en-US" sz="2300" dirty="0" smtClean="0">
              <a:latin typeface="Times New Roman" pitchFamily="18" charset="0"/>
              <a:cs typeface="Times New Roman" pitchFamily="18" charset="0"/>
            </a:endParaRPr>
          </a:p>
          <a:p>
            <a:pPr lvl="0"/>
            <a:r>
              <a:rPr lang="en-US" sz="2300" dirty="0" smtClean="0">
                <a:latin typeface="Times New Roman" pitchFamily="18" charset="0"/>
                <a:cs typeface="Times New Roman" pitchFamily="18" charset="0"/>
              </a:rPr>
              <a:t>Whenever the customer visits, your staff will already know what they like to eat, what they are allergic to, how much they spend, etc.</a:t>
            </a:r>
          </a:p>
          <a:p>
            <a:pPr lvl="0"/>
            <a:endParaRPr lang="en-US" sz="2300" dirty="0" smtClean="0">
              <a:latin typeface="Times New Roman" pitchFamily="18" charset="0"/>
              <a:cs typeface="Times New Roman" pitchFamily="18" charset="0"/>
            </a:endParaRPr>
          </a:p>
          <a:p>
            <a:pPr lvl="0"/>
            <a:r>
              <a:rPr lang="en-US" sz="2300" dirty="0" smtClean="0">
                <a:latin typeface="Times New Roman" pitchFamily="18" charset="0"/>
                <a:cs typeface="Times New Roman" pitchFamily="18" charset="0"/>
              </a:rPr>
              <a:t>You can also use this information to up-sell relevant dishes, provide better services, and give better offers and discounts thus improving customer satisfaction.</a:t>
            </a:r>
          </a:p>
          <a:p>
            <a:endParaRPr lang="en-US" sz="23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606</TotalTime>
  <Words>736</Words>
  <Application>Microsoft Office PowerPoint</Application>
  <PresentationFormat>On-screen Show (4:3)</PresentationFormat>
  <Paragraphs>79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Apex</vt:lpstr>
      <vt:lpstr> IMPROVE YOUR RESTAURANT BUSINESS WITH TRENDING TECHNOLOGY 102</vt:lpstr>
      <vt:lpstr>IMPROVE YOUR RESTAURANT BUSINESS WITH TRENDING TECHNOLOGIES 102     </vt:lpstr>
      <vt:lpstr>Improving FOH Operations  </vt:lpstr>
      <vt:lpstr>Ordering and Billing Technologies: </vt:lpstr>
      <vt:lpstr>Slide 5</vt:lpstr>
      <vt:lpstr>Quick Billing: </vt:lpstr>
      <vt:lpstr>Reservation and Waiting Management: </vt:lpstr>
      <vt:lpstr>Delivering Great Customer Service: </vt:lpstr>
      <vt:lpstr>Slide 9</vt:lpstr>
      <vt:lpstr>Customer Engagement: </vt:lpstr>
      <vt:lpstr>Feedback Management:</vt:lpstr>
      <vt:lpstr>Slide 12</vt:lpstr>
      <vt:lpstr>Improving FOH Operations (www.businessfeverng.com)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IMPROVE YOUR RESTAURANT BUSINESS WITH TRENDING TECHNOLOGIES 102</dc:title>
  <dc:creator>use</dc:creator>
  <cp:lastModifiedBy>use</cp:lastModifiedBy>
  <cp:revision>47</cp:revision>
  <dcterms:created xsi:type="dcterms:W3CDTF">2018-12-20T11:14:31Z</dcterms:created>
  <dcterms:modified xsi:type="dcterms:W3CDTF">2019-01-10T17:56:10Z</dcterms:modified>
</cp:coreProperties>
</file>