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4" r:id="rId2"/>
    <p:sldId id="256" r:id="rId3"/>
    <p:sldId id="257" r:id="rId4"/>
    <p:sldId id="258"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6D4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729255-1D0E-4078-AD0B-AAB0603A1990}"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9420969A-34C4-497C-9F3B-5048B7444F79}">
      <dgm:prSet phldrT="[Text]" custT="1"/>
      <dgm:spPr/>
      <dgm:t>
        <a:bodyPr/>
        <a:lstStyle/>
        <a:p>
          <a:r>
            <a:rPr lang="en-US" sz="1500" b="1">
              <a:latin typeface="Times New Roman" pitchFamily="18" charset="0"/>
              <a:cs typeface="Times New Roman" pitchFamily="18" charset="0"/>
            </a:rPr>
            <a:t>Efficient Order Preparation Process</a:t>
          </a:r>
          <a:endParaRPr lang="en-US" sz="1500">
            <a:latin typeface="Times New Roman" pitchFamily="18" charset="0"/>
            <a:cs typeface="Times New Roman" pitchFamily="18" charset="0"/>
          </a:endParaRPr>
        </a:p>
      </dgm:t>
    </dgm:pt>
    <dgm:pt modelId="{C0B28AC7-4DA8-4647-95F6-07023B0FC2D3}" type="parTrans" cxnId="{25682493-0DFF-48B1-ACBC-579DA3986A57}">
      <dgm:prSet/>
      <dgm:spPr/>
      <dgm:t>
        <a:bodyPr/>
        <a:lstStyle/>
        <a:p>
          <a:endParaRPr lang="en-US"/>
        </a:p>
      </dgm:t>
    </dgm:pt>
    <dgm:pt modelId="{643D856D-6A91-4A5C-9697-933996D182E1}" type="sibTrans" cxnId="{25682493-0DFF-48B1-ACBC-579DA3986A57}">
      <dgm:prSet/>
      <dgm:spPr/>
      <dgm:t>
        <a:bodyPr/>
        <a:lstStyle/>
        <a:p>
          <a:endParaRPr lang="en-US"/>
        </a:p>
      </dgm:t>
    </dgm:pt>
    <dgm:pt modelId="{20381056-31FF-41FA-BE8B-1FB9AF1A2684}">
      <dgm:prSet phldrT="[Text]" custT="1"/>
      <dgm:spPr/>
      <dgm:t>
        <a:bodyPr/>
        <a:lstStyle/>
        <a:p>
          <a:r>
            <a:rPr lang="en-US" sz="1500" b="1">
              <a:latin typeface="Times New Roman" pitchFamily="18" charset="0"/>
              <a:cs typeface="Times New Roman" pitchFamily="18" charset="0"/>
            </a:rPr>
            <a:t>Stock and Inventory Management</a:t>
          </a:r>
          <a:endParaRPr lang="en-US" sz="1500">
            <a:latin typeface="Times New Roman" pitchFamily="18" charset="0"/>
            <a:cs typeface="Times New Roman" pitchFamily="18" charset="0"/>
          </a:endParaRPr>
        </a:p>
      </dgm:t>
    </dgm:pt>
    <dgm:pt modelId="{D1B88ECA-2988-467E-A67F-52F3D9A345A9}" type="parTrans" cxnId="{847C7129-E9B3-46AD-818B-EE1F3F4BBA64}">
      <dgm:prSet/>
      <dgm:spPr/>
      <dgm:t>
        <a:bodyPr/>
        <a:lstStyle/>
        <a:p>
          <a:endParaRPr lang="en-US"/>
        </a:p>
      </dgm:t>
    </dgm:pt>
    <dgm:pt modelId="{5F24C601-3B4F-4467-A0B4-F90D66A59C01}" type="sibTrans" cxnId="{847C7129-E9B3-46AD-818B-EE1F3F4BBA64}">
      <dgm:prSet/>
      <dgm:spPr/>
      <dgm:t>
        <a:bodyPr/>
        <a:lstStyle/>
        <a:p>
          <a:endParaRPr lang="en-US"/>
        </a:p>
      </dgm:t>
    </dgm:pt>
    <dgm:pt modelId="{30A3E0B6-A486-4AEF-A0C5-4EED83AC0160}">
      <dgm:prSet phldrT="[Text]" custT="1"/>
      <dgm:spPr/>
      <dgm:t>
        <a:bodyPr/>
        <a:lstStyle/>
        <a:p>
          <a:r>
            <a:rPr lang="en-US" sz="1500" b="1">
              <a:latin typeface="Times New Roman" pitchFamily="18" charset="0"/>
              <a:cs typeface="Times New Roman" pitchFamily="18" charset="0"/>
            </a:rPr>
            <a:t>Synchronizing FOH &amp; BOH  Operations</a:t>
          </a:r>
          <a:endParaRPr lang="en-US" sz="1500">
            <a:latin typeface="Times New Roman" pitchFamily="18" charset="0"/>
            <a:cs typeface="Times New Roman" pitchFamily="18" charset="0"/>
          </a:endParaRPr>
        </a:p>
      </dgm:t>
    </dgm:pt>
    <dgm:pt modelId="{04E4BC78-8DCF-4D17-903A-DA9840C713CD}" type="parTrans" cxnId="{0691198B-97D8-460D-9413-CDE819C4333F}">
      <dgm:prSet/>
      <dgm:spPr/>
      <dgm:t>
        <a:bodyPr/>
        <a:lstStyle/>
        <a:p>
          <a:endParaRPr lang="en-US"/>
        </a:p>
      </dgm:t>
    </dgm:pt>
    <dgm:pt modelId="{9D8884D6-A32A-4EF4-8BA8-D89EA2C50106}" type="sibTrans" cxnId="{0691198B-97D8-460D-9413-CDE819C4333F}">
      <dgm:prSet/>
      <dgm:spPr/>
      <dgm:t>
        <a:bodyPr/>
        <a:lstStyle/>
        <a:p>
          <a:endParaRPr lang="en-US"/>
        </a:p>
      </dgm:t>
    </dgm:pt>
    <dgm:pt modelId="{2519EAA3-C43C-49E1-8787-6C1EE97C1188}">
      <dgm:prSet/>
      <dgm:spPr>
        <a:solidFill>
          <a:schemeClr val="bg2">
            <a:lumMod val="50000"/>
          </a:schemeClr>
        </a:solidFill>
      </dgm:spPr>
      <dgm:t>
        <a:bodyPr/>
        <a:lstStyle/>
        <a:p>
          <a:r>
            <a:rPr lang="en-US" b="1">
              <a:latin typeface="Times New Roman" pitchFamily="18" charset="0"/>
              <a:cs typeface="Times New Roman" pitchFamily="18" charset="0"/>
            </a:rPr>
            <a:t>Improving BOH Operations</a:t>
          </a:r>
          <a:endParaRPr lang="en-US">
            <a:latin typeface="Times New Roman" pitchFamily="18" charset="0"/>
            <a:cs typeface="Times New Roman" pitchFamily="18" charset="0"/>
          </a:endParaRPr>
        </a:p>
      </dgm:t>
    </dgm:pt>
    <dgm:pt modelId="{E633E121-89FC-4B79-A450-F5841F4BEBF0}" type="parTrans" cxnId="{746A9ECE-2354-425D-864E-B7F5E07982D3}">
      <dgm:prSet/>
      <dgm:spPr/>
      <dgm:t>
        <a:bodyPr/>
        <a:lstStyle/>
        <a:p>
          <a:endParaRPr lang="en-US"/>
        </a:p>
      </dgm:t>
    </dgm:pt>
    <dgm:pt modelId="{C7E2BAFB-71B2-4485-8F7F-B382F2F831E2}" type="sibTrans" cxnId="{746A9ECE-2354-425D-864E-B7F5E07982D3}">
      <dgm:prSet/>
      <dgm:spPr/>
      <dgm:t>
        <a:bodyPr/>
        <a:lstStyle/>
        <a:p>
          <a:endParaRPr lang="en-US"/>
        </a:p>
      </dgm:t>
    </dgm:pt>
    <dgm:pt modelId="{1DFBB1E7-1C3A-435A-98D2-205B96D7076E}" type="pres">
      <dgm:prSet presAssocID="{B3729255-1D0E-4078-AD0B-AAB0603A1990}" presName="Name0" presStyleCnt="0">
        <dgm:presLayoutVars>
          <dgm:dir/>
          <dgm:resizeHandles val="exact"/>
        </dgm:presLayoutVars>
      </dgm:prSet>
      <dgm:spPr/>
      <dgm:t>
        <a:bodyPr/>
        <a:lstStyle/>
        <a:p>
          <a:endParaRPr lang="en-US"/>
        </a:p>
      </dgm:t>
    </dgm:pt>
    <dgm:pt modelId="{DF69486B-E7D6-45BA-A7E8-0488FCA3E2A6}" type="pres">
      <dgm:prSet presAssocID="{B3729255-1D0E-4078-AD0B-AAB0603A1990}" presName="cycle" presStyleCnt="0"/>
      <dgm:spPr/>
    </dgm:pt>
    <dgm:pt modelId="{9498E4DD-C32E-465A-AF1E-8D7F1BDD6274}" type="pres">
      <dgm:prSet presAssocID="{9420969A-34C4-497C-9F3B-5048B7444F79}" presName="nodeFirstNode" presStyleLbl="node1" presStyleIdx="0" presStyleCnt="4" custScaleX="72133" custScaleY="110714" custRadScaleRad="100075">
        <dgm:presLayoutVars>
          <dgm:bulletEnabled val="1"/>
        </dgm:presLayoutVars>
      </dgm:prSet>
      <dgm:spPr/>
      <dgm:t>
        <a:bodyPr/>
        <a:lstStyle/>
        <a:p>
          <a:endParaRPr lang="en-US"/>
        </a:p>
      </dgm:t>
    </dgm:pt>
    <dgm:pt modelId="{53E7E56E-EAB8-40A8-8F72-F88C72D2A426}" type="pres">
      <dgm:prSet presAssocID="{643D856D-6A91-4A5C-9697-933996D182E1}" presName="sibTransFirstNode" presStyleLbl="bgShp" presStyleIdx="0" presStyleCnt="1" custScaleX="128354"/>
      <dgm:spPr/>
      <dgm:t>
        <a:bodyPr/>
        <a:lstStyle/>
        <a:p>
          <a:endParaRPr lang="en-US"/>
        </a:p>
      </dgm:t>
    </dgm:pt>
    <dgm:pt modelId="{0607CC55-D38D-491F-AC67-2C5C7A4E8A98}" type="pres">
      <dgm:prSet presAssocID="{20381056-31FF-41FA-BE8B-1FB9AF1A2684}" presName="nodeFollowingNodes" presStyleLbl="node1" presStyleIdx="1" presStyleCnt="4" custScaleX="84741" custScaleY="105586" custRadScaleRad="157823" custRadScaleInc="48873">
        <dgm:presLayoutVars>
          <dgm:bulletEnabled val="1"/>
        </dgm:presLayoutVars>
      </dgm:prSet>
      <dgm:spPr/>
      <dgm:t>
        <a:bodyPr/>
        <a:lstStyle/>
        <a:p>
          <a:endParaRPr lang="en-US"/>
        </a:p>
      </dgm:t>
    </dgm:pt>
    <dgm:pt modelId="{C34D1EB1-91A2-4DCE-9B28-2C74F7235277}" type="pres">
      <dgm:prSet presAssocID="{30A3E0B6-A486-4AEF-A0C5-4EED83AC0160}" presName="nodeFollowingNodes" presStyleLbl="node1" presStyleIdx="2" presStyleCnt="4" custScaleX="84064" custScaleY="108310" custRadScaleRad="165300" custRadScaleInc="79751">
        <dgm:presLayoutVars>
          <dgm:bulletEnabled val="1"/>
        </dgm:presLayoutVars>
      </dgm:prSet>
      <dgm:spPr/>
      <dgm:t>
        <a:bodyPr/>
        <a:lstStyle/>
        <a:p>
          <a:endParaRPr lang="en-US"/>
        </a:p>
      </dgm:t>
    </dgm:pt>
    <dgm:pt modelId="{05CC778B-FF1E-4F0C-90C3-62427C05A07C}" type="pres">
      <dgm:prSet presAssocID="{2519EAA3-C43C-49E1-8787-6C1EE97C1188}" presName="nodeFollowingNodes" presStyleLbl="node1" presStyleIdx="3" presStyleCnt="4" custScaleX="72775" custScaleY="85421" custRadScaleRad="1673" custRadScaleInc="53554">
        <dgm:presLayoutVars>
          <dgm:bulletEnabled val="1"/>
        </dgm:presLayoutVars>
      </dgm:prSet>
      <dgm:spPr/>
      <dgm:t>
        <a:bodyPr/>
        <a:lstStyle/>
        <a:p>
          <a:endParaRPr lang="en-US"/>
        </a:p>
      </dgm:t>
    </dgm:pt>
  </dgm:ptLst>
  <dgm:cxnLst>
    <dgm:cxn modelId="{847C7129-E9B3-46AD-818B-EE1F3F4BBA64}" srcId="{B3729255-1D0E-4078-AD0B-AAB0603A1990}" destId="{20381056-31FF-41FA-BE8B-1FB9AF1A2684}" srcOrd="1" destOrd="0" parTransId="{D1B88ECA-2988-467E-A67F-52F3D9A345A9}" sibTransId="{5F24C601-3B4F-4467-A0B4-F90D66A59C01}"/>
    <dgm:cxn modelId="{0691198B-97D8-460D-9413-CDE819C4333F}" srcId="{B3729255-1D0E-4078-AD0B-AAB0603A1990}" destId="{30A3E0B6-A486-4AEF-A0C5-4EED83AC0160}" srcOrd="2" destOrd="0" parTransId="{04E4BC78-8DCF-4D17-903A-DA9840C713CD}" sibTransId="{9D8884D6-A32A-4EF4-8BA8-D89EA2C50106}"/>
    <dgm:cxn modelId="{A5C31A9B-CD9F-4C1E-99C7-A3CE1CB57CFC}" type="presOf" srcId="{643D856D-6A91-4A5C-9697-933996D182E1}" destId="{53E7E56E-EAB8-40A8-8F72-F88C72D2A426}" srcOrd="0" destOrd="0" presId="urn:microsoft.com/office/officeart/2005/8/layout/cycle3"/>
    <dgm:cxn modelId="{746A9ECE-2354-425D-864E-B7F5E07982D3}" srcId="{B3729255-1D0E-4078-AD0B-AAB0603A1990}" destId="{2519EAA3-C43C-49E1-8787-6C1EE97C1188}" srcOrd="3" destOrd="0" parTransId="{E633E121-89FC-4B79-A450-F5841F4BEBF0}" sibTransId="{C7E2BAFB-71B2-4485-8F7F-B382F2F831E2}"/>
    <dgm:cxn modelId="{25682493-0DFF-48B1-ACBC-579DA3986A57}" srcId="{B3729255-1D0E-4078-AD0B-AAB0603A1990}" destId="{9420969A-34C4-497C-9F3B-5048B7444F79}" srcOrd="0" destOrd="0" parTransId="{C0B28AC7-4DA8-4647-95F6-07023B0FC2D3}" sibTransId="{643D856D-6A91-4A5C-9697-933996D182E1}"/>
    <dgm:cxn modelId="{F0CE2222-1B6E-474E-B300-679DFE91E066}" type="presOf" srcId="{B3729255-1D0E-4078-AD0B-AAB0603A1990}" destId="{1DFBB1E7-1C3A-435A-98D2-205B96D7076E}" srcOrd="0" destOrd="0" presId="urn:microsoft.com/office/officeart/2005/8/layout/cycle3"/>
    <dgm:cxn modelId="{58ABA792-4D7F-415F-A76D-BCC4871A5830}" type="presOf" srcId="{2519EAA3-C43C-49E1-8787-6C1EE97C1188}" destId="{05CC778B-FF1E-4F0C-90C3-62427C05A07C}" srcOrd="0" destOrd="0" presId="urn:microsoft.com/office/officeart/2005/8/layout/cycle3"/>
    <dgm:cxn modelId="{EB11C9DE-DE87-493C-A588-A686024D4B48}" type="presOf" srcId="{30A3E0B6-A486-4AEF-A0C5-4EED83AC0160}" destId="{C34D1EB1-91A2-4DCE-9B28-2C74F7235277}" srcOrd="0" destOrd="0" presId="urn:microsoft.com/office/officeart/2005/8/layout/cycle3"/>
    <dgm:cxn modelId="{376498B7-490D-4083-9250-CFF4FA5466CB}" type="presOf" srcId="{9420969A-34C4-497C-9F3B-5048B7444F79}" destId="{9498E4DD-C32E-465A-AF1E-8D7F1BDD6274}" srcOrd="0" destOrd="0" presId="urn:microsoft.com/office/officeart/2005/8/layout/cycle3"/>
    <dgm:cxn modelId="{853D2F51-550B-4F22-A5E0-4DFE59518434}" type="presOf" srcId="{20381056-31FF-41FA-BE8B-1FB9AF1A2684}" destId="{0607CC55-D38D-491F-AC67-2C5C7A4E8A98}" srcOrd="0" destOrd="0" presId="urn:microsoft.com/office/officeart/2005/8/layout/cycle3"/>
    <dgm:cxn modelId="{47930CE5-54CA-44F6-8545-2806475F89FA}" type="presParOf" srcId="{1DFBB1E7-1C3A-435A-98D2-205B96D7076E}" destId="{DF69486B-E7D6-45BA-A7E8-0488FCA3E2A6}" srcOrd="0" destOrd="0" presId="urn:microsoft.com/office/officeart/2005/8/layout/cycle3"/>
    <dgm:cxn modelId="{EB8F2350-6786-4DE7-B2C7-BEC31AB6D4C1}" type="presParOf" srcId="{DF69486B-E7D6-45BA-A7E8-0488FCA3E2A6}" destId="{9498E4DD-C32E-465A-AF1E-8D7F1BDD6274}" srcOrd="0" destOrd="0" presId="urn:microsoft.com/office/officeart/2005/8/layout/cycle3"/>
    <dgm:cxn modelId="{0B172248-DFD0-4C42-B3E9-103CCE217CBF}" type="presParOf" srcId="{DF69486B-E7D6-45BA-A7E8-0488FCA3E2A6}" destId="{53E7E56E-EAB8-40A8-8F72-F88C72D2A426}" srcOrd="1" destOrd="0" presId="urn:microsoft.com/office/officeart/2005/8/layout/cycle3"/>
    <dgm:cxn modelId="{A4384D23-4579-4E1F-B5DA-FB0F136A2D99}" type="presParOf" srcId="{DF69486B-E7D6-45BA-A7E8-0488FCA3E2A6}" destId="{0607CC55-D38D-491F-AC67-2C5C7A4E8A98}" srcOrd="2" destOrd="0" presId="urn:microsoft.com/office/officeart/2005/8/layout/cycle3"/>
    <dgm:cxn modelId="{C75CB4B8-6EC4-4239-B70B-AD2080F8B061}" type="presParOf" srcId="{DF69486B-E7D6-45BA-A7E8-0488FCA3E2A6}" destId="{C34D1EB1-91A2-4DCE-9B28-2C74F7235277}" srcOrd="3" destOrd="0" presId="urn:microsoft.com/office/officeart/2005/8/layout/cycle3"/>
    <dgm:cxn modelId="{EA0A68D9-BB47-43D2-B40F-AD5F12512113}" type="presParOf" srcId="{DF69486B-E7D6-45BA-A7E8-0488FCA3E2A6}" destId="{05CC778B-FF1E-4F0C-90C3-62427C05A07C}" srcOrd="4" destOrd="0" presId="urn:microsoft.com/office/officeart/2005/8/layout/cycle3"/>
  </dgm:cxnLst>
  <dgm:bg>
    <a:blipFill>
      <a:blip xmlns:r="http://schemas.openxmlformats.org/officeDocument/2006/relationships" r:embed="rId1"/>
      <a:tile tx="0" ty="0" sx="100000" sy="100000" flip="none" algn="tl"/>
    </a:blipFill>
  </dgm:bg>
  <dgm:whole/>
</dgm:dataModel>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C80C98-E1FD-4DF9-8415-DEA7CE8B66DC}" type="datetimeFigureOut">
              <a:rPr lang="en-US" smtClean="0"/>
              <a:pPr/>
              <a:t>12/21/2018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9BC2F4-BBAB-4DB6-9975-A93ABE46FFC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www.businessfeverng.com</a:t>
            </a:r>
          </a:p>
          <a:p>
            <a:endParaRPr lang="en-US" dirty="0"/>
          </a:p>
        </p:txBody>
      </p:sp>
      <p:sp>
        <p:nvSpPr>
          <p:cNvPr id="4" name="Slide Number Placeholder 3"/>
          <p:cNvSpPr>
            <a:spLocks noGrp="1"/>
          </p:cNvSpPr>
          <p:nvPr>
            <p:ph type="sldNum" sz="quarter" idx="10"/>
          </p:nvPr>
        </p:nvSpPr>
        <p:spPr/>
        <p:txBody>
          <a:bodyPr/>
          <a:lstStyle/>
          <a:p>
            <a:fld id="{199BC2F4-BBAB-4DB6-9975-A93ABE46FFC2}"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CD603D8-6471-4516-B60E-05328851D404}" type="datetimeFigureOut">
              <a:rPr lang="en-US" smtClean="0"/>
              <a:pPr/>
              <a:t>12/21/2018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8019F17-218D-48E1-AD2E-245123F4F891}" type="slidenum">
              <a:rPr lang="en-US" smtClean="0"/>
              <a:pPr/>
              <a:t>‹#›</a:t>
            </a:fld>
            <a:endParaRPr lang="en-US"/>
          </a:p>
        </p:txBody>
      </p:sp>
    </p:spTree>
  </p:cSld>
  <p:clrMapOvr>
    <a:masterClrMapping/>
  </p:clrMapOvr>
  <p:transition spd="med">
    <p:sndAc>
      <p:stSnd>
        <p:snd r:embed="rId1" name="type.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D603D8-6471-4516-B60E-05328851D404}" type="datetimeFigureOut">
              <a:rPr lang="en-US" smtClean="0"/>
              <a:pPr/>
              <a:t>12/21/2018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019F17-218D-48E1-AD2E-245123F4F891}" type="slidenum">
              <a:rPr lang="en-US" smtClean="0"/>
              <a:pPr/>
              <a:t>‹#›</a:t>
            </a:fld>
            <a:endParaRPr lang="en-US"/>
          </a:p>
        </p:txBody>
      </p:sp>
    </p:spTree>
  </p:cSld>
  <p:clrMapOvr>
    <a:masterClrMapping/>
  </p:clrMapOvr>
  <p:transition spd="med">
    <p:sndAc>
      <p:stSnd>
        <p:snd r:embed="rId1" name="type.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D603D8-6471-4516-B60E-05328851D404}" type="datetimeFigureOut">
              <a:rPr lang="en-US" smtClean="0"/>
              <a:pPr/>
              <a:t>12/21/2018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019F17-218D-48E1-AD2E-245123F4F891}" type="slidenum">
              <a:rPr lang="en-US" smtClean="0"/>
              <a:pPr/>
              <a:t>‹#›</a:t>
            </a:fld>
            <a:endParaRPr lang="en-US"/>
          </a:p>
        </p:txBody>
      </p:sp>
    </p:spTree>
  </p:cSld>
  <p:clrMapOvr>
    <a:masterClrMapping/>
  </p:clrMapOvr>
  <p:transition spd="med">
    <p:sndAc>
      <p:stSnd>
        <p:snd r:embed="rId1" name="type.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D603D8-6471-4516-B60E-05328851D404}" type="datetimeFigureOut">
              <a:rPr lang="en-US" smtClean="0"/>
              <a:pPr/>
              <a:t>12/21/2018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019F17-218D-48E1-AD2E-245123F4F89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sndAc>
      <p:stSnd>
        <p:snd r:embed="rId1" name="type.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CD603D8-6471-4516-B60E-05328851D404}" type="datetimeFigureOut">
              <a:rPr lang="en-US" smtClean="0"/>
              <a:pPr/>
              <a:t>12/21/2018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019F17-218D-48E1-AD2E-245123F4F89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sndAc>
      <p:stSnd>
        <p:snd r:embed="rId1" name="type.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CD603D8-6471-4516-B60E-05328851D404}" type="datetimeFigureOut">
              <a:rPr lang="en-US" smtClean="0"/>
              <a:pPr/>
              <a:t>12/21/2018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019F17-218D-48E1-AD2E-245123F4F89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sndAc>
      <p:stSnd>
        <p:snd r:embed="rId1" name="type.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CD603D8-6471-4516-B60E-05328851D404}" type="datetimeFigureOut">
              <a:rPr lang="en-US" smtClean="0"/>
              <a:pPr/>
              <a:t>12/21/2018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8019F17-218D-48E1-AD2E-245123F4F89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sndAc>
      <p:stSnd>
        <p:snd r:embed="rId1" name="type.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CD603D8-6471-4516-B60E-05328851D404}" type="datetimeFigureOut">
              <a:rPr lang="en-US" smtClean="0"/>
              <a:pPr/>
              <a:t>12/21/2018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8019F17-218D-48E1-AD2E-245123F4F89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sndAc>
      <p:stSnd>
        <p:snd r:embed="rId1" name="type.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CD603D8-6471-4516-B60E-05328851D404}" type="datetimeFigureOut">
              <a:rPr lang="en-US" smtClean="0"/>
              <a:pPr/>
              <a:t>12/21/2018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8019F17-218D-48E1-AD2E-245123F4F891}" type="slidenum">
              <a:rPr lang="en-US" smtClean="0"/>
              <a:pPr/>
              <a:t>‹#›</a:t>
            </a:fld>
            <a:endParaRPr lang="en-US"/>
          </a:p>
        </p:txBody>
      </p:sp>
    </p:spTree>
  </p:cSld>
  <p:clrMapOvr>
    <a:masterClrMapping/>
  </p:clrMapOvr>
  <p:transition spd="med">
    <p:sndAc>
      <p:stSnd>
        <p:snd r:embed="rId1" name="type.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CD603D8-6471-4516-B60E-05328851D404}" type="datetimeFigureOut">
              <a:rPr lang="en-US" smtClean="0"/>
              <a:pPr/>
              <a:t>12/21/2018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019F17-218D-48E1-AD2E-245123F4F89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sndAc>
      <p:stSnd>
        <p:snd r:embed="rId1" name="type.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CD603D8-6471-4516-B60E-05328851D404}" type="datetimeFigureOut">
              <a:rPr lang="en-US" smtClean="0"/>
              <a:pPr/>
              <a:t>12/21/2018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8019F17-218D-48E1-AD2E-245123F4F89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sndAc>
      <p:stSnd>
        <p:snd r:embed="rId1" name="type.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CD603D8-6471-4516-B60E-05328851D404}" type="datetimeFigureOut">
              <a:rPr lang="en-US" smtClean="0"/>
              <a:pPr/>
              <a:t>12/21/2018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8019F17-218D-48E1-AD2E-245123F4F8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sndAc>
      <p:stSnd>
        <p:snd r:embed="rId13" name="type.wav" builtIn="1"/>
      </p:stSnd>
    </p:sndAc>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usinessfeverng.com/" TargetMode="External"/><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audio" Target="file:///C:\Users\use\Music\Nasty%20C%20&amp;%20Runtown%20-%20Said%20(Official%20Music%20Video).mp3"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usinessfeverng.com/" TargetMode="External"/><Relationship Id="rId7" Type="http://schemas.openxmlformats.org/officeDocument/2006/relationships/diagramColors" Target="../diagrams/colors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458200" cy="273611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solidFill>
                  <a:srgbClr val="656D4B"/>
                </a:solidFill>
                <a:latin typeface="Baskerville Old Face" pitchFamily="18" charset="0"/>
              </a:rPr>
              <a:t/>
            </a:r>
            <a:br>
              <a:rPr lang="en-US" dirty="0" smtClean="0">
                <a:solidFill>
                  <a:srgbClr val="656D4B"/>
                </a:solidFill>
                <a:latin typeface="Baskerville Old Face" pitchFamily="18" charset="0"/>
              </a:rPr>
            </a:br>
            <a:r>
              <a:rPr lang="en-US" dirty="0" smtClean="0">
                <a:solidFill>
                  <a:srgbClr val="656D4B"/>
                </a:solidFill>
                <a:latin typeface="Baskerville Old Face" pitchFamily="18" charset="0"/>
              </a:rPr>
              <a:t/>
            </a:r>
            <a:br>
              <a:rPr lang="en-US" dirty="0" smtClean="0">
                <a:solidFill>
                  <a:srgbClr val="656D4B"/>
                </a:solidFill>
                <a:latin typeface="Baskerville Old Face" pitchFamily="18" charset="0"/>
              </a:rPr>
            </a:br>
            <a:r>
              <a:rPr lang="en-US" dirty="0" smtClean="0">
                <a:solidFill>
                  <a:srgbClr val="656D4B"/>
                </a:solidFill>
                <a:latin typeface="Baskerville Old Face" pitchFamily="18" charset="0"/>
              </a:rPr>
              <a:t/>
            </a:r>
            <a:br>
              <a:rPr lang="en-US" dirty="0" smtClean="0">
                <a:solidFill>
                  <a:srgbClr val="656D4B"/>
                </a:solidFill>
                <a:latin typeface="Baskerville Old Face" pitchFamily="18" charset="0"/>
              </a:rPr>
            </a:br>
            <a:r>
              <a:rPr lang="en-US" dirty="0" smtClean="0">
                <a:solidFill>
                  <a:srgbClr val="656D4B"/>
                </a:solidFill>
                <a:latin typeface="Baskerville Old Face" pitchFamily="18" charset="0"/>
              </a:rPr>
              <a:t/>
            </a:r>
            <a:br>
              <a:rPr lang="en-US" dirty="0" smtClean="0">
                <a:solidFill>
                  <a:srgbClr val="656D4B"/>
                </a:solidFill>
                <a:latin typeface="Baskerville Old Face" pitchFamily="18" charset="0"/>
              </a:rPr>
            </a:br>
            <a:r>
              <a:rPr lang="en-US" dirty="0" smtClean="0">
                <a:solidFill>
                  <a:srgbClr val="656D4B"/>
                </a:solidFill>
                <a:latin typeface="Baskerville Old Face" pitchFamily="18" charset="0"/>
              </a:rPr>
              <a:t/>
            </a:r>
            <a:br>
              <a:rPr lang="en-US" dirty="0" smtClean="0">
                <a:solidFill>
                  <a:srgbClr val="656D4B"/>
                </a:solidFill>
                <a:latin typeface="Baskerville Old Face" pitchFamily="18" charset="0"/>
              </a:rPr>
            </a:br>
            <a:r>
              <a:rPr lang="en-US" dirty="0" smtClean="0">
                <a:solidFill>
                  <a:srgbClr val="656D4B"/>
                </a:solidFill>
                <a:latin typeface="Baskerville Old Face" pitchFamily="18" charset="0"/>
              </a:rPr>
              <a:t/>
            </a:r>
            <a:br>
              <a:rPr lang="en-US" dirty="0" smtClean="0">
                <a:solidFill>
                  <a:srgbClr val="656D4B"/>
                </a:solidFill>
                <a:latin typeface="Baskerville Old Face" pitchFamily="18" charset="0"/>
              </a:rPr>
            </a:br>
            <a:r>
              <a:rPr lang="en-US" dirty="0" smtClean="0">
                <a:solidFill>
                  <a:srgbClr val="656D4B"/>
                </a:solidFill>
                <a:latin typeface="Baskerville Old Face" pitchFamily="18" charset="0"/>
              </a:rPr>
              <a:t/>
            </a:r>
            <a:br>
              <a:rPr lang="en-US" dirty="0" smtClean="0">
                <a:solidFill>
                  <a:srgbClr val="656D4B"/>
                </a:solidFill>
                <a:latin typeface="Baskerville Old Face" pitchFamily="18" charset="0"/>
              </a:rPr>
            </a:br>
            <a:r>
              <a:rPr lang="en-US" dirty="0" smtClean="0">
                <a:solidFill>
                  <a:srgbClr val="656D4B"/>
                </a:solidFill>
                <a:latin typeface="Baskerville Old Face" pitchFamily="18" charset="0"/>
              </a:rPr>
              <a:t/>
            </a:r>
            <a:br>
              <a:rPr lang="en-US" dirty="0" smtClean="0">
                <a:solidFill>
                  <a:srgbClr val="656D4B"/>
                </a:solidFill>
                <a:latin typeface="Baskerville Old Face" pitchFamily="18" charset="0"/>
              </a:rPr>
            </a:br>
            <a:r>
              <a:rPr lang="en-US" dirty="0" smtClean="0">
                <a:solidFill>
                  <a:srgbClr val="656D4B"/>
                </a:solidFill>
                <a:latin typeface="Baskerville Old Face" pitchFamily="18" charset="0"/>
              </a:rPr>
              <a:t>IMPROVE YOUR RESTAURANT</a:t>
            </a:r>
            <a:br>
              <a:rPr lang="en-US" dirty="0" smtClean="0">
                <a:solidFill>
                  <a:srgbClr val="656D4B"/>
                </a:solidFill>
                <a:latin typeface="Baskerville Old Face" pitchFamily="18" charset="0"/>
              </a:rPr>
            </a:br>
            <a:r>
              <a:rPr lang="en-US" dirty="0" smtClean="0">
                <a:solidFill>
                  <a:srgbClr val="656D4B"/>
                </a:solidFill>
                <a:latin typeface="Baskerville Old Face" pitchFamily="18" charset="0"/>
              </a:rPr>
              <a:t>BUSINESS </a:t>
            </a:r>
            <a:r>
              <a:rPr lang="en-US" dirty="0" smtClean="0">
                <a:solidFill>
                  <a:srgbClr val="656D4B"/>
                </a:solidFill>
                <a:latin typeface="Baskerville Old Face" pitchFamily="18" charset="0"/>
              </a:rPr>
              <a:t>WITH TRENDING </a:t>
            </a:r>
            <a:r>
              <a:rPr lang="en-US" dirty="0" smtClean="0">
                <a:solidFill>
                  <a:srgbClr val="656D4B"/>
                </a:solidFill>
                <a:latin typeface="Baskerville Old Face" pitchFamily="18" charset="0"/>
              </a:rPr>
              <a:t>TECHNOLOGY 103</a:t>
            </a:r>
            <a:br>
              <a:rPr lang="en-US" dirty="0" smtClean="0">
                <a:solidFill>
                  <a:srgbClr val="656D4B"/>
                </a:solidFill>
                <a:latin typeface="Baskerville Old Face" pitchFamily="18" charset="0"/>
              </a:rPr>
            </a:br>
            <a:endParaRPr lang="en-US" dirty="0">
              <a:latin typeface="Baskerville Old Face" pitchFamily="18" charset="0"/>
            </a:endParaRPr>
          </a:p>
        </p:txBody>
      </p:sp>
      <p:sp>
        <p:nvSpPr>
          <p:cNvPr id="5" name="Text Placeholder 4"/>
          <p:cNvSpPr>
            <a:spLocks noGrp="1"/>
          </p:cNvSpPr>
          <p:nvPr>
            <p:ph type="body" idx="1"/>
          </p:nvPr>
        </p:nvSpPr>
        <p:spPr>
          <a:xfrm>
            <a:off x="3581400" y="2743200"/>
            <a:ext cx="5334000" cy="1828800"/>
          </a:xfrm>
        </p:spPr>
        <p:txBody>
          <a:bodyPr>
            <a:noAutofit/>
          </a:bodyPr>
          <a:lstStyle/>
          <a:p>
            <a:pPr algn="r"/>
            <a:r>
              <a:rPr lang="en-US" sz="3400" b="1" dirty="0" smtClean="0">
                <a:solidFill>
                  <a:srgbClr val="FFC000"/>
                </a:solidFill>
                <a:latin typeface="Times New Roman" pitchFamily="18" charset="0"/>
                <a:cs typeface="Times New Roman" pitchFamily="18" charset="0"/>
              </a:rPr>
              <a:t>Technologies for Improving </a:t>
            </a:r>
          </a:p>
          <a:p>
            <a:pPr algn="r"/>
            <a:r>
              <a:rPr lang="en-US" sz="3400" b="1" dirty="0" smtClean="0">
                <a:solidFill>
                  <a:srgbClr val="FFC000"/>
                </a:solidFill>
                <a:latin typeface="Times New Roman" pitchFamily="18" charset="0"/>
                <a:cs typeface="Times New Roman" pitchFamily="18" charset="0"/>
              </a:rPr>
              <a:t>BOH Operations</a:t>
            </a:r>
          </a:p>
          <a:p>
            <a:pPr algn="r"/>
            <a:r>
              <a:rPr lang="en-US" sz="3400" b="1" dirty="0" smtClean="0">
                <a:solidFill>
                  <a:srgbClr val="FFC000"/>
                </a:solidFill>
                <a:latin typeface="Times New Roman" pitchFamily="18" charset="0"/>
                <a:cs typeface="Times New Roman" pitchFamily="18" charset="0"/>
              </a:rPr>
              <a:t>(</a:t>
            </a:r>
            <a:r>
              <a:rPr lang="en-US" sz="3400" b="1" dirty="0" smtClean="0">
                <a:solidFill>
                  <a:srgbClr val="FFC000"/>
                </a:solidFill>
                <a:latin typeface="Times New Roman" pitchFamily="18" charset="0"/>
                <a:cs typeface="Times New Roman" pitchFamily="18" charset="0"/>
                <a:hlinkClick r:id="rId3"/>
              </a:rPr>
              <a:t>www.businessfeverng.com</a:t>
            </a:r>
            <a:r>
              <a:rPr lang="en-US" sz="3400" b="1" dirty="0" smtClean="0">
                <a:solidFill>
                  <a:srgbClr val="FFC000"/>
                </a:solidFill>
                <a:latin typeface="Times New Roman" pitchFamily="18" charset="0"/>
                <a:cs typeface="Times New Roman" pitchFamily="18" charset="0"/>
              </a:rPr>
              <a:t>)</a:t>
            </a:r>
          </a:p>
          <a:p>
            <a:pPr algn="r"/>
            <a:r>
              <a:rPr lang="en-US" sz="3400" b="1" dirty="0" smtClean="0">
                <a:solidFill>
                  <a:srgbClr val="FFC000"/>
                </a:solidFill>
                <a:latin typeface="Times New Roman" pitchFamily="18" charset="0"/>
                <a:cs typeface="Times New Roman" pitchFamily="18" charset="0"/>
              </a:rPr>
              <a:t>2019.</a:t>
            </a:r>
          </a:p>
          <a:p>
            <a:pPr algn="r"/>
            <a:endParaRPr lang="en-US" sz="3400" b="1" dirty="0">
              <a:latin typeface="Times New Roman" pitchFamily="18" charset="0"/>
              <a:cs typeface="Times New Roman" pitchFamily="18" charset="0"/>
            </a:endParaRPr>
          </a:p>
        </p:txBody>
      </p:sp>
      <p:cxnSp>
        <p:nvCxnSpPr>
          <p:cNvPr id="7" name="Straight Connector 6"/>
          <p:cNvCxnSpPr/>
          <p:nvPr/>
        </p:nvCxnSpPr>
        <p:spPr>
          <a:xfrm>
            <a:off x="304800" y="2819400"/>
            <a:ext cx="8458200" cy="1588"/>
          </a:xfrm>
          <a:prstGeom prst="line">
            <a:avLst/>
          </a:prstGeom>
          <a:ln w="38100"/>
          <a:effectLst>
            <a:glow rad="2286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 y="2894012"/>
            <a:ext cx="8458200" cy="1588"/>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p:transition spd="med">
    <p:sndAc>
      <p:stSnd>
        <p:snd r:embed="rId2" name="type.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2134561"/>
          </a:xfrm>
        </p:spPr>
        <p:txBody>
          <a:bodyPr>
            <a:noAutofit/>
          </a:bodyPr>
          <a:lstStyle/>
          <a:p>
            <a:r>
              <a:rPr lang="en-US" sz="3200" dirty="0" smtClean="0">
                <a:solidFill>
                  <a:srgbClr val="656D4B"/>
                </a:solidFill>
              </a:rPr>
              <a:t>IMPROVE YOUR RESTAURANT BUSINESS WITH TRENDING TECHNOLOGIES 103</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685800" y="2209800"/>
            <a:ext cx="7772400" cy="2677711"/>
          </a:xfrm>
        </p:spPr>
        <p:txBody>
          <a:bodyPr>
            <a:normAutofit lnSpcReduction="10000"/>
          </a:bodyPr>
          <a:lstStyle/>
          <a:p>
            <a:pPr algn="l"/>
            <a:r>
              <a:rPr lang="en-US" sz="2800" b="1" dirty="0" smtClean="0">
                <a:latin typeface="Times New Roman" pitchFamily="18" charset="0"/>
                <a:cs typeface="Times New Roman" pitchFamily="18" charset="0"/>
              </a:rPr>
              <a:t>Introduction:</a:t>
            </a:r>
          </a:p>
          <a:p>
            <a:pPr algn="just"/>
            <a:r>
              <a:rPr lang="en-US" sz="2800" dirty="0" smtClean="0">
                <a:latin typeface="Times New Roman" pitchFamily="18" charset="0"/>
                <a:cs typeface="Times New Roman" pitchFamily="18" charset="0"/>
              </a:rPr>
              <a:t>Restaurant engineers and equipment technologist have developed various technologies to enhance kitchen operations and the rest of BOH operations. Let us take a quick glance at a few important BOH techs.</a:t>
            </a:r>
          </a:p>
          <a:p>
            <a:endParaRPr lang="en-US" dirty="0"/>
          </a:p>
        </p:txBody>
      </p:sp>
      <p:pic>
        <p:nvPicPr>
          <p:cNvPr id="4" name="Nasty C &amp; Runtown - Said (Official Music Video).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Tree>
  </p:cSld>
  <p:clrMapOvr>
    <a:masterClrMapping/>
  </p:clrMapOvr>
  <p:transition spd="med" advTm="20000">
    <p:wipe dir="d"/>
    <p:sndAc>
      <p:stSnd>
        <p:snd r:embed="rId3" name="type.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2792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Autofit/>
          </a:bodyPr>
          <a:lstStyle/>
          <a:p>
            <a:r>
              <a:rPr lang="en-US" sz="2600" dirty="0" smtClean="0">
                <a:latin typeface="Times New Roman" pitchFamily="18" charset="0"/>
                <a:cs typeface="Times New Roman" pitchFamily="18" charset="0"/>
              </a:rPr>
              <a:t>Back-end and front-end operations work hand in hand to create a good dining experience for your customers to judge your restaurant performances. Even though the customers are in no contact with your back-end operations, you must remember that they add to customer satisfaction just as much as front-end operations do and significantly impact your operating costs.  </a:t>
            </a:r>
          </a:p>
          <a:p>
            <a:r>
              <a:rPr lang="en-US" sz="2600" dirty="0" smtClean="0">
                <a:latin typeface="Times New Roman" pitchFamily="18" charset="0"/>
                <a:cs typeface="Times New Roman" pitchFamily="18" charset="0"/>
              </a:rPr>
              <a:t>If your back-end is slow or the operations are mismanaged, the front-of-the-house staff will not be able to deliver their services on time. Thus you need to optimize your back-end along with your front-end.</a:t>
            </a:r>
          </a:p>
          <a:p>
            <a:r>
              <a:rPr lang="en-US" sz="2600" dirty="0" smtClean="0">
                <a:latin typeface="Times New Roman" pitchFamily="18" charset="0"/>
                <a:cs typeface="Times New Roman" pitchFamily="18" charset="0"/>
              </a:rPr>
              <a:t>Learn how you should use technology to keep your BOH operations streamlined.</a:t>
            </a:r>
            <a:endParaRPr lang="en-US" sz="2600" dirty="0">
              <a:latin typeface="Times New Roman" pitchFamily="18" charset="0"/>
              <a:cs typeface="Times New Roman" pitchFamily="18" charset="0"/>
            </a:endParaRPr>
          </a:p>
        </p:txBody>
      </p:sp>
      <p:sp>
        <p:nvSpPr>
          <p:cNvPr id="3" name="Title 2"/>
          <p:cNvSpPr>
            <a:spLocks noGrp="1"/>
          </p:cNvSpPr>
          <p:nvPr>
            <p:ph type="title"/>
          </p:nvPr>
        </p:nvSpPr>
        <p:spPr>
          <a:xfrm>
            <a:off x="457200" y="0"/>
            <a:ext cx="8229600" cy="1143000"/>
          </a:xfrm>
        </p:spPr>
        <p:txBody>
          <a:bodyPr>
            <a:normAutofit fontScale="90000"/>
          </a:bodyPr>
          <a:lstStyle/>
          <a:p>
            <a:r>
              <a:rPr lang="en-US" sz="3100" u="sng" dirty="0" smtClean="0">
                <a:solidFill>
                  <a:srgbClr val="FFC000"/>
                </a:solidFill>
                <a:latin typeface="Arial Black" pitchFamily="34" charset="0"/>
              </a:rPr>
              <a:t>Improving BOH Operations:</a:t>
            </a:r>
            <a:r>
              <a:rPr lang="en-US" u="sng" dirty="0" smtClean="0">
                <a:solidFill>
                  <a:srgbClr val="FFC000"/>
                </a:solidFill>
              </a:rPr>
              <a:t> </a:t>
            </a:r>
            <a:r>
              <a:rPr lang="en-US" dirty="0" smtClean="0"/>
              <a:t/>
            </a:r>
            <a:br>
              <a:rPr lang="en-US" dirty="0" smtClean="0"/>
            </a:br>
            <a:endParaRPr lang="en-US" dirty="0"/>
          </a:p>
        </p:txBody>
      </p:sp>
    </p:spTree>
  </p:cSld>
  <p:clrMapOvr>
    <a:masterClrMapping/>
  </p:clrMapOvr>
  <p:transition spd="med" advTm="20000">
    <p:wipe dir="d"/>
    <p:sndAc>
      <p:stSnd>
        <p:snd r:embed="rId2" name="typ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8458200" cy="5334000"/>
          </a:xfrm>
        </p:spPr>
        <p:txBody>
          <a:bodyPr>
            <a:normAutofit fontScale="92500"/>
          </a:bodyPr>
          <a:lstStyle/>
          <a:p>
            <a:r>
              <a:rPr lang="en-US" dirty="0" smtClean="0">
                <a:latin typeface="Times New Roman" pitchFamily="18" charset="0"/>
                <a:cs typeface="Times New Roman" pitchFamily="18" charset="0"/>
              </a:rPr>
              <a:t>During the rush hours, it is possible that even when an order has been placed at the POS, the KOT may not be sent to the kitchen immediately and lead to a delay in order preparation. </a:t>
            </a:r>
          </a:p>
          <a:p>
            <a:pPr lvl="0"/>
            <a:r>
              <a:rPr lang="en-US" dirty="0" smtClean="0">
                <a:latin typeface="Times New Roman" pitchFamily="18" charset="0"/>
                <a:cs typeface="Times New Roman" pitchFamily="18" charset="0"/>
              </a:rPr>
              <a:t>Cloud technology resolves this issue. As soon as the order gets placed in the POS, it is reflected into the Kitchen Display System</a:t>
            </a:r>
          </a:p>
          <a:p>
            <a:pPr lvl="0"/>
            <a:r>
              <a:rPr lang="en-US" dirty="0" smtClean="0">
                <a:latin typeface="Times New Roman" pitchFamily="18" charset="0"/>
                <a:cs typeface="Times New Roman" pitchFamily="18" charset="0"/>
              </a:rPr>
              <a:t>Kitchen Display Systems act as a junction between the front end and the back end of the restaurant </a:t>
            </a:r>
          </a:p>
          <a:p>
            <a:pPr lvl="0"/>
            <a:r>
              <a:rPr lang="en-US" dirty="0" smtClean="0">
                <a:latin typeface="Times New Roman" pitchFamily="18" charset="0"/>
                <a:cs typeface="Times New Roman" pitchFamily="18" charset="0"/>
              </a:rPr>
              <a:t>They enable the kitchen staff to view and prepare the order and also update the order status </a:t>
            </a:r>
          </a:p>
          <a:p>
            <a:pPr lvl="0"/>
            <a:r>
              <a:rPr lang="en-US" dirty="0" smtClean="0">
                <a:latin typeface="Times New Roman" pitchFamily="18" charset="0"/>
                <a:cs typeface="Times New Roman" pitchFamily="18" charset="0"/>
              </a:rPr>
              <a:t>As soon as the order is prepared, the waiting staff gets notified and can pick up the order from the kitchen, thus reducing any delays in service.</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a:xfrm>
            <a:off x="457200" y="152400"/>
            <a:ext cx="8229600" cy="990600"/>
          </a:xfrm>
        </p:spPr>
        <p:txBody>
          <a:bodyPr>
            <a:normAutofit fontScale="90000"/>
          </a:bodyPr>
          <a:lstStyle/>
          <a:p>
            <a:r>
              <a:rPr lang="en-US" sz="3100" u="sng" dirty="0" smtClean="0">
                <a:solidFill>
                  <a:srgbClr val="FFC000"/>
                </a:solidFill>
                <a:latin typeface="Arial Black" pitchFamily="34" charset="0"/>
              </a:rPr>
              <a:t>Efficient Order Preparation Process:</a:t>
            </a:r>
            <a:r>
              <a:rPr lang="en-US" dirty="0" smtClean="0">
                <a:solidFill>
                  <a:srgbClr val="FFC000"/>
                </a:solidFill>
              </a:rPr>
              <a:t/>
            </a:r>
            <a:br>
              <a:rPr lang="en-US" dirty="0" smtClean="0">
                <a:solidFill>
                  <a:srgbClr val="FFC000"/>
                </a:solidFill>
              </a:rPr>
            </a:br>
            <a:endParaRPr lang="en-US" dirty="0">
              <a:solidFill>
                <a:srgbClr val="FFC000"/>
              </a:solidFill>
            </a:endParaRPr>
          </a:p>
        </p:txBody>
      </p:sp>
    </p:spTree>
  </p:cSld>
  <p:clrMapOvr>
    <a:masterClrMapping/>
  </p:clrMapOvr>
  <p:transition spd="med" advTm="20000">
    <p:wipe dir="d"/>
    <p:sndAc>
      <p:stSnd>
        <p:snd r:embed="rId2" name="type.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838200"/>
            <a:ext cx="8763000" cy="5181600"/>
          </a:xfrm>
        </p:spPr>
        <p:txBody>
          <a:bodyPr>
            <a:noAutofit/>
          </a:bodyPr>
          <a:lstStyle/>
          <a:p>
            <a:pPr>
              <a:buNone/>
            </a:pPr>
            <a:r>
              <a:rPr lang="en-US" sz="2400" dirty="0" smtClean="0">
                <a:latin typeface="Times New Roman" pitchFamily="18" charset="0"/>
                <a:cs typeface="Times New Roman" pitchFamily="18" charset="0"/>
              </a:rPr>
              <a:t>It is crucial to invest in good inventory management software for your restaurant </a:t>
            </a:r>
          </a:p>
          <a:p>
            <a:pPr>
              <a:buNone/>
            </a:pPr>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Inventory management is one of the most time and labor consuming restaurant operations. It is an ongoing process which is prone to many errors</a:t>
            </a:r>
          </a:p>
          <a:p>
            <a:pPr lvl="0"/>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Any mistake in managing the stock can easily result in making the entire restaurant performance suffer </a:t>
            </a:r>
          </a:p>
          <a:p>
            <a:pPr lvl="0"/>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Inventory management software automates the process of tracking inventory based on the opening numbers fed to the POS software. This allows you to track your inventory in real-time, all the time</a:t>
            </a:r>
          </a:p>
          <a:p>
            <a:endParaRPr lang="en-US" sz="1800" dirty="0">
              <a:latin typeface="Times New Roman" pitchFamily="18" charset="0"/>
              <a:cs typeface="Times New Roman" pitchFamily="18" charset="0"/>
            </a:endParaRPr>
          </a:p>
        </p:txBody>
      </p:sp>
      <p:sp>
        <p:nvSpPr>
          <p:cNvPr id="3" name="Title 2"/>
          <p:cNvSpPr>
            <a:spLocks noGrp="1"/>
          </p:cNvSpPr>
          <p:nvPr>
            <p:ph type="title"/>
          </p:nvPr>
        </p:nvSpPr>
        <p:spPr>
          <a:xfrm>
            <a:off x="457200" y="152400"/>
            <a:ext cx="8229600" cy="1143000"/>
          </a:xfrm>
        </p:spPr>
        <p:txBody>
          <a:bodyPr>
            <a:normAutofit fontScale="90000"/>
          </a:bodyPr>
          <a:lstStyle/>
          <a:p>
            <a:r>
              <a:rPr lang="en-US" sz="3100" u="sng" dirty="0" smtClean="0">
                <a:solidFill>
                  <a:srgbClr val="FFC000"/>
                </a:solidFill>
                <a:latin typeface="Arial Black" pitchFamily="34" charset="0"/>
              </a:rPr>
              <a:t>Stock and Inventory Management:</a:t>
            </a:r>
            <a:r>
              <a:rPr lang="en-US" dirty="0" smtClean="0">
                <a:solidFill>
                  <a:srgbClr val="FFC000"/>
                </a:solidFill>
              </a:rPr>
              <a:t/>
            </a:r>
            <a:br>
              <a:rPr lang="en-US" dirty="0" smtClean="0">
                <a:solidFill>
                  <a:srgbClr val="FFC000"/>
                </a:solidFill>
              </a:rPr>
            </a:br>
            <a:endParaRPr lang="en-US" dirty="0">
              <a:solidFill>
                <a:srgbClr val="FFC000"/>
              </a:solidFill>
            </a:endParaRPr>
          </a:p>
        </p:txBody>
      </p:sp>
    </p:spTree>
  </p:cSld>
  <p:clrMapOvr>
    <a:masterClrMapping/>
  </p:clrMapOvr>
  <p:transition spd="med" advTm="20000">
    <p:wipe dir="d"/>
    <p:sndAc>
      <p:stSnd>
        <p:snd r:embed="rId3" name="type.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05400"/>
          </a:xfrm>
        </p:spPr>
        <p:txBody>
          <a:bodyPr>
            <a:normAutofit fontScale="55000" lnSpcReduction="20000"/>
          </a:bodyPr>
          <a:lstStyle/>
          <a:p>
            <a:pPr lvl="0"/>
            <a:r>
              <a:rPr lang="en-US" sz="3800" dirty="0" smtClean="0">
                <a:latin typeface="Times New Roman" pitchFamily="18" charset="0"/>
                <a:cs typeface="Times New Roman" pitchFamily="18" charset="0"/>
              </a:rPr>
              <a:t>The technology works as an integrated, synchronized unit which means that as orders are billed for; the POS system will automatically update inventory count based on the information</a:t>
            </a:r>
          </a:p>
          <a:p>
            <a:pPr lvl="0"/>
            <a:endParaRPr lang="en-US" sz="3800" dirty="0" smtClean="0">
              <a:latin typeface="Times New Roman" pitchFamily="18" charset="0"/>
              <a:cs typeface="Times New Roman" pitchFamily="18" charset="0"/>
            </a:endParaRPr>
          </a:p>
          <a:p>
            <a:pPr lvl="0"/>
            <a:r>
              <a:rPr lang="en-US" sz="3800" dirty="0" smtClean="0">
                <a:latin typeface="Times New Roman" pitchFamily="18" charset="0"/>
                <a:cs typeface="Times New Roman" pitchFamily="18" charset="0"/>
              </a:rPr>
              <a:t>It will even give you the variance between the ideal and actual stock consumption</a:t>
            </a:r>
          </a:p>
          <a:p>
            <a:pPr lvl="0"/>
            <a:endParaRPr lang="en-US" sz="3800" dirty="0" smtClean="0">
              <a:latin typeface="Times New Roman" pitchFamily="18" charset="0"/>
              <a:cs typeface="Times New Roman" pitchFamily="18" charset="0"/>
            </a:endParaRPr>
          </a:p>
          <a:p>
            <a:pPr lvl="0"/>
            <a:r>
              <a:rPr lang="en-US" sz="3800" dirty="0" smtClean="0">
                <a:latin typeface="Times New Roman" pitchFamily="18" charset="0"/>
                <a:cs typeface="Times New Roman" pitchFamily="18" charset="0"/>
              </a:rPr>
              <a:t>Re-order levels can thus be set in the software itself and vendor details saved as that is done, as soon as an item hits the reorder mark, the system will automatically notify you </a:t>
            </a:r>
          </a:p>
          <a:p>
            <a:pPr lvl="0"/>
            <a:endParaRPr lang="en-US" sz="3800" dirty="0" smtClean="0">
              <a:latin typeface="Times New Roman" pitchFamily="18" charset="0"/>
              <a:cs typeface="Times New Roman" pitchFamily="18" charset="0"/>
            </a:endParaRPr>
          </a:p>
          <a:p>
            <a:pPr lvl="0"/>
            <a:r>
              <a:rPr lang="en-US" sz="3800" dirty="0" smtClean="0">
                <a:latin typeface="Times New Roman" pitchFamily="18" charset="0"/>
                <a:cs typeface="Times New Roman" pitchFamily="18" charset="0"/>
              </a:rPr>
              <a:t>The same can be set for the expiration date of perishable raw materials </a:t>
            </a:r>
          </a:p>
          <a:p>
            <a:pPr lvl="0"/>
            <a:endParaRPr lang="en-US" sz="3800" dirty="0" smtClean="0">
              <a:latin typeface="Times New Roman" pitchFamily="18" charset="0"/>
              <a:cs typeface="Times New Roman" pitchFamily="18" charset="0"/>
            </a:endParaRPr>
          </a:p>
          <a:p>
            <a:pPr lvl="0"/>
            <a:r>
              <a:rPr lang="en-US" sz="3800" dirty="0" smtClean="0">
                <a:latin typeface="Times New Roman" pitchFamily="18" charset="0"/>
                <a:cs typeface="Times New Roman" pitchFamily="18" charset="0"/>
              </a:rPr>
              <a:t>Live inventory count, the ability to check variance between the ideal stock consumed and the actual stock consumed and reorder reminders work on the basic principle of making management an easy and automated process in your restaurant.</a:t>
            </a:r>
          </a:p>
          <a:p>
            <a:endParaRPr lang="en-US" dirty="0"/>
          </a:p>
        </p:txBody>
      </p:sp>
      <p:sp>
        <p:nvSpPr>
          <p:cNvPr id="3" name="Title 2"/>
          <p:cNvSpPr>
            <a:spLocks noGrp="1"/>
          </p:cNvSpPr>
          <p:nvPr>
            <p:ph type="title"/>
          </p:nvPr>
        </p:nvSpPr>
        <p:spPr>
          <a:xfrm>
            <a:off x="457200" y="228600"/>
            <a:ext cx="8229600" cy="990600"/>
          </a:xfrm>
        </p:spPr>
        <p:txBody>
          <a:bodyPr>
            <a:normAutofit/>
          </a:bodyPr>
          <a:lstStyle/>
          <a:p>
            <a:r>
              <a:rPr lang="en-US" sz="2500" u="sng" dirty="0" smtClean="0">
                <a:solidFill>
                  <a:srgbClr val="FFC000"/>
                </a:solidFill>
                <a:latin typeface="Arial Black" pitchFamily="34" charset="0"/>
              </a:rPr>
              <a:t>Stock and Inventory Management Continues:</a:t>
            </a:r>
            <a:endParaRPr lang="en-US" sz="2500" dirty="0">
              <a:latin typeface="Arial Black" pitchFamily="34" charset="0"/>
            </a:endParaRPr>
          </a:p>
        </p:txBody>
      </p:sp>
    </p:spTree>
  </p:cSld>
  <p:clrMapOvr>
    <a:masterClrMapping/>
  </p:clrMapOvr>
  <p:transition spd="med" advTm="20000">
    <p:wipe dir="d"/>
    <p:sndAc>
      <p:stSnd>
        <p:snd r:embed="rId2" name="type.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534400" cy="5029200"/>
          </a:xfrm>
        </p:spPr>
        <p:txBody>
          <a:bodyPr>
            <a:normAutofit fontScale="92500" lnSpcReduction="10000"/>
          </a:bodyPr>
          <a:lstStyle/>
          <a:p>
            <a:r>
              <a:rPr lang="en-US" dirty="0" smtClean="0">
                <a:latin typeface="Times New Roman" pitchFamily="18" charset="0"/>
                <a:cs typeface="Times New Roman" pitchFamily="18" charset="0"/>
              </a:rPr>
              <a:t>Even if you have a wholly optimized and efficient front of house and back of the house operations, unless these two rapour and are in sync with each other, your business is not going to prosper. </a:t>
            </a:r>
          </a:p>
          <a:p>
            <a:r>
              <a:rPr lang="en-US" dirty="0" smtClean="0">
                <a:latin typeface="Times New Roman" pitchFamily="18" charset="0"/>
                <a:cs typeface="Times New Roman" pitchFamily="18" charset="0"/>
              </a:rPr>
              <a:t>Investing in the correct restaurant technology can not only make you stand out in terms of service, but it will also bind your restaurant operations into one synchronized unit.  </a:t>
            </a:r>
          </a:p>
          <a:p>
            <a:r>
              <a:rPr lang="en-US" dirty="0" smtClean="0">
                <a:latin typeface="Times New Roman" pitchFamily="18" charset="0"/>
                <a:cs typeface="Times New Roman" pitchFamily="18" charset="0"/>
              </a:rPr>
              <a:t>As mentioned earlier, the restaurant industry in the Lagos City is highly evolving and competitive, and there is an oversupply in terms of options for customers. Hence as a restaurant owner or manager in the Lagos, you must make sure that your restaurant runs smoothly or else you will lose your customers to your competitors easily. Take note, It’s about outstaying your counterparts.</a:t>
            </a:r>
          </a:p>
          <a:p>
            <a:endParaRPr lang="en-US" dirty="0"/>
          </a:p>
        </p:txBody>
      </p:sp>
      <p:sp>
        <p:nvSpPr>
          <p:cNvPr id="3" name="Title 2"/>
          <p:cNvSpPr>
            <a:spLocks noGrp="1"/>
          </p:cNvSpPr>
          <p:nvPr>
            <p:ph type="title"/>
          </p:nvPr>
        </p:nvSpPr>
        <p:spPr>
          <a:xfrm>
            <a:off x="381000" y="152400"/>
            <a:ext cx="8229600" cy="1219200"/>
          </a:xfrm>
        </p:spPr>
        <p:txBody>
          <a:bodyPr>
            <a:normAutofit fontScale="90000"/>
          </a:bodyPr>
          <a:lstStyle/>
          <a:p>
            <a:r>
              <a:rPr lang="en-US" sz="3100" u="sng" dirty="0" smtClean="0">
                <a:solidFill>
                  <a:srgbClr val="FFC000"/>
                </a:solidFill>
                <a:latin typeface="Arial Black" pitchFamily="34" charset="0"/>
              </a:rPr>
              <a:t>Synchronize Front and Back Of the House Operations:</a:t>
            </a:r>
            <a:r>
              <a:rPr lang="en-US" dirty="0" smtClean="0"/>
              <a:t/>
            </a:r>
            <a:br>
              <a:rPr lang="en-US" dirty="0" smtClean="0"/>
            </a:br>
            <a:endParaRPr lang="en-US" dirty="0"/>
          </a:p>
        </p:txBody>
      </p:sp>
    </p:spTree>
  </p:cSld>
  <p:clrMapOvr>
    <a:masterClrMapping/>
  </p:clrMapOvr>
  <p:transition spd="med" advTm="20000">
    <p:wipe dir="d"/>
    <p:sndAc>
      <p:stSnd>
        <p:snd r:embed="rId2" name="type.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u="sng" dirty="0" smtClean="0"/>
              <a:t>Improving BOH Operations </a:t>
            </a:r>
            <a:r>
              <a:rPr lang="en-US" dirty="0" smtClean="0"/>
              <a:t>(</a:t>
            </a:r>
            <a:r>
              <a:rPr lang="en-US" u="sng" dirty="0" smtClean="0">
                <a:solidFill>
                  <a:srgbClr val="0070C0"/>
                </a:solidFill>
                <a:hlinkClick r:id="rId3"/>
              </a:rPr>
              <a:t>www.businessfeverng.com</a:t>
            </a:r>
            <a:r>
              <a:rPr lang="en-US" dirty="0" smtClean="0"/>
              <a:t>) </a:t>
            </a:r>
            <a:endParaRPr lang="en-US" dirty="0"/>
          </a:p>
        </p:txBody>
      </p:sp>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med" advTm="20000">
    <p:wipe dir="d"/>
    <p:sndAc>
      <p:stSnd>
        <p:snd r:embed="rId2" name="type.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TotalTime>
  <Words>380</Words>
  <Application>Microsoft Office PowerPoint</Application>
  <PresentationFormat>On-screen Show (4:3)</PresentationFormat>
  <Paragraphs>47</Paragraphs>
  <Slides>8</Slides>
  <Notes>1</Notes>
  <HiddenSlides>0</HiddenSlides>
  <MMClips>1</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        IMPROVE YOUR RESTAURANT BUSINESS WITH TRENDING TECHNOLOGY 103 </vt:lpstr>
      <vt:lpstr>IMPROVE YOUR RESTAURANT BUSINESS WITH TRENDING TECHNOLOGIES 103 </vt:lpstr>
      <vt:lpstr>Improving BOH Operations:  </vt:lpstr>
      <vt:lpstr>Efficient Order Preparation Process: </vt:lpstr>
      <vt:lpstr>Stock and Inventory Management: </vt:lpstr>
      <vt:lpstr>Stock and Inventory Management Continues:</vt:lpstr>
      <vt:lpstr>Synchronize Front and Back Of the House Operations: </vt:lpstr>
      <vt:lpstr>Improving BOH Operations (www.businessfeverng.com)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IMPROVE YOUR RESTAURANT BUSINESS WITH TRENDING TECHNOLOGIES 103 </dc:title>
  <dc:creator>use</dc:creator>
  <cp:lastModifiedBy>use</cp:lastModifiedBy>
  <cp:revision>13</cp:revision>
  <dcterms:created xsi:type="dcterms:W3CDTF">2018-12-20T11:59:09Z</dcterms:created>
  <dcterms:modified xsi:type="dcterms:W3CDTF">2018-12-21T09:38:48Z</dcterms:modified>
</cp:coreProperties>
</file>